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64" r:id="rId23"/>
    <p:sldId id="287" r:id="rId24"/>
    <p:sldId id="288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EB355-8A5B-43FF-BCD3-0173CA570D14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1A90-8F01-48A1-8624-86F99DBA34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06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gamen</a:t>
            </a:r>
            <a:r>
              <a:rPr lang="en-US" dirty="0" smtClean="0"/>
              <a:t>, </a:t>
            </a:r>
            <a:r>
              <a:rPr lang="en-US" dirty="0" err="1" smtClean="0"/>
              <a:t>voetballen</a:t>
            </a:r>
            <a:r>
              <a:rPr lang="en-US" dirty="0" smtClean="0"/>
              <a:t>, </a:t>
            </a:r>
            <a:r>
              <a:rPr lang="en-US" dirty="0" err="1" smtClean="0"/>
              <a:t>wandelen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fietsen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1A90-8F01-48A1-8624-86F99DBA342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20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6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01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8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9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6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8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26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40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45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2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5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6A3C-5E16-410C-A6C3-8E02339CF467}" type="datetimeFigureOut">
              <a:rPr lang="nl-NL" smtClean="0"/>
              <a:t>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3374-4AF6-4EF4-98E6-8FD7737990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0" y="388072"/>
            <a:ext cx="9144000" cy="2387600"/>
          </a:xfrm>
        </p:spPr>
        <p:txBody>
          <a:bodyPr/>
          <a:lstStyle/>
          <a:p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fietsen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676400" y="324372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Het </a:t>
            </a:r>
            <a:r>
              <a:rPr lang="en-US" sz="3600" dirty="0" err="1" smtClean="0"/>
              <a:t>wordt</a:t>
            </a:r>
            <a:r>
              <a:rPr lang="en-US" sz="3600" dirty="0" smtClean="0"/>
              <a:t> steeds </a:t>
            </a:r>
            <a:r>
              <a:rPr lang="en-US" sz="3600" dirty="0" err="1" smtClean="0"/>
              <a:t>makkelijker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Toch</a:t>
            </a:r>
            <a:r>
              <a:rPr lang="en-US" sz="3600" dirty="0" smtClean="0"/>
              <a:t>? 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9" y="573088"/>
            <a:ext cx="2619375" cy="1743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2775672"/>
            <a:ext cx="5724444" cy="37924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5673090"/>
            <a:ext cx="4591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Wacht je echter te lang tot de volgende training, en is de supercompensatie van de vorige training ‘uitgewerkt’, dan schiet je ook niet zo veel op: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i="1" dirty="0" smtClean="0">
              <a:solidFill>
                <a:srgbClr val="4C5B79"/>
              </a:solidFill>
              <a:latin typeface="Moderat"/>
            </a:endParaRPr>
          </a:p>
          <a:p>
            <a:r>
              <a:rPr lang="nl-NL" i="1" dirty="0" smtClean="0">
                <a:solidFill>
                  <a:srgbClr val="4C5B79"/>
                </a:solidFill>
                <a:latin typeface="Moderat"/>
              </a:rPr>
              <a:t>Neutraal </a:t>
            </a:r>
            <a:r>
              <a:rPr lang="nl-NL" i="1" dirty="0">
                <a:solidFill>
                  <a:srgbClr val="4C5B79"/>
                </a:solidFill>
                <a:latin typeface="Moderat"/>
              </a:rPr>
              <a:t>trainingseffect als je je lichaam te veel tijd geeft om te herstellen tot de volgende training.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9" y="3359150"/>
            <a:ext cx="6096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rusten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4C5B79"/>
                </a:solidFill>
                <a:latin typeface="Moderat"/>
              </a:rPr>
              <a:t>‍</a:t>
            </a:r>
            <a:r>
              <a:rPr lang="nl-NL" b="1" dirty="0">
                <a:solidFill>
                  <a:srgbClr val="4C5B79"/>
                </a:solidFill>
                <a:latin typeface="Moderat"/>
              </a:rPr>
              <a:t>Als richtlijn kun je een gemiddelde hersteltijd aanhouden </a:t>
            </a:r>
          </a:p>
          <a:p>
            <a:endParaRPr lang="nl-NL" b="1" dirty="0" smtClean="0">
              <a:solidFill>
                <a:srgbClr val="4C5B79"/>
              </a:solidFill>
              <a:latin typeface="Moderat"/>
            </a:endParaRPr>
          </a:p>
          <a:p>
            <a:r>
              <a:rPr lang="nl-NL" b="1" dirty="0" smtClean="0">
                <a:solidFill>
                  <a:srgbClr val="4C5B79"/>
                </a:solidFill>
                <a:latin typeface="Moderat"/>
              </a:rPr>
              <a:t> 1 dag </a:t>
            </a:r>
            <a:r>
              <a:rPr lang="nl-NL" b="1" dirty="0">
                <a:solidFill>
                  <a:srgbClr val="4C5B79"/>
                </a:solidFill>
                <a:latin typeface="Moderat"/>
              </a:rPr>
              <a:t>voor een rustige</a:t>
            </a:r>
            <a:r>
              <a:rPr lang="nl-NL" dirty="0">
                <a:solidFill>
                  <a:srgbClr val="4C5B79"/>
                </a:solidFill>
                <a:latin typeface="Moderat"/>
              </a:rPr>
              <a:t> </a:t>
            </a:r>
            <a:r>
              <a:rPr lang="nl-NL" b="1" dirty="0">
                <a:solidFill>
                  <a:srgbClr val="4C5B79"/>
                </a:solidFill>
                <a:latin typeface="Moderat"/>
              </a:rPr>
              <a:t>duurtraining </a:t>
            </a:r>
            <a:endParaRPr lang="nl-NL" b="1" dirty="0" smtClean="0">
              <a:solidFill>
                <a:srgbClr val="4C5B79"/>
              </a:solidFill>
              <a:latin typeface="Moderat"/>
            </a:endParaRPr>
          </a:p>
          <a:p>
            <a:endParaRPr lang="nl-NL" b="1" dirty="0">
              <a:solidFill>
                <a:srgbClr val="4C5B79"/>
              </a:solidFill>
              <a:latin typeface="Moderat"/>
            </a:endParaRPr>
          </a:p>
          <a:p>
            <a:r>
              <a:rPr lang="nl-NL" b="1" dirty="0" smtClean="0">
                <a:solidFill>
                  <a:srgbClr val="4C5B79"/>
                </a:solidFill>
                <a:latin typeface="Moderat"/>
              </a:rPr>
              <a:t>3 dagen voor </a:t>
            </a:r>
            <a:r>
              <a:rPr lang="nl-NL" b="1" dirty="0">
                <a:solidFill>
                  <a:srgbClr val="4C5B79"/>
                </a:solidFill>
                <a:latin typeface="Moderat"/>
              </a:rPr>
              <a:t>de zwaarste intervaltrainingen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443" y="43169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>
                <a:solidFill>
                  <a:schemeClr val="accent1"/>
                </a:solidFill>
              </a:rPr>
              <a:t>TIP 3: </a:t>
            </a:r>
            <a:r>
              <a:rPr lang="en-US" sz="6000" b="1" i="1" u="sng" dirty="0" err="1">
                <a:solidFill>
                  <a:schemeClr val="accent1"/>
                </a:solidFill>
              </a:rPr>
              <a:t>bouw</a:t>
            </a:r>
            <a:r>
              <a:rPr lang="en-US" sz="6000" b="1" i="1" u="sng" dirty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>
                <a:solidFill>
                  <a:schemeClr val="accent1"/>
                </a:solidFill>
              </a:rPr>
              <a:t>rustig</a:t>
            </a:r>
            <a:r>
              <a:rPr lang="en-US" sz="6000" b="1" i="1" u="sng" dirty="0">
                <a:solidFill>
                  <a:schemeClr val="accent1"/>
                </a:solidFill>
              </a:rPr>
              <a:t> 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op!! </a:t>
            </a:r>
            <a:endParaRPr lang="nl-NL" sz="6000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Eerst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rondje</a:t>
            </a:r>
            <a:endParaRPr lang="en-US" dirty="0" smtClean="0"/>
          </a:p>
          <a:p>
            <a:r>
              <a:rPr lang="en-US" dirty="0" smtClean="0"/>
              <a:t>Steeds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stukje</a:t>
            </a:r>
            <a:r>
              <a:rPr lang="en-US" dirty="0" smtClean="0"/>
              <a:t> </a:t>
            </a:r>
            <a:r>
              <a:rPr lang="en-US" dirty="0" err="1" smtClean="0"/>
              <a:t>verder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bijvoorbeeld</a:t>
            </a:r>
            <a:r>
              <a:rPr lang="en-US" dirty="0" smtClean="0"/>
              <a:t> </a:t>
            </a:r>
            <a:r>
              <a:rPr lang="en-US" dirty="0" err="1" smtClean="0"/>
              <a:t>eerst</a:t>
            </a:r>
            <a:r>
              <a:rPr lang="en-US" dirty="0" smtClean="0"/>
              <a:t> 40 </a:t>
            </a:r>
            <a:r>
              <a:rPr lang="en-US" dirty="0" err="1" smtClean="0"/>
              <a:t>minuten</a:t>
            </a:r>
            <a:r>
              <a:rPr lang="en-US" dirty="0" smtClean="0"/>
              <a:t>, </a:t>
            </a:r>
            <a:r>
              <a:rPr lang="en-US" dirty="0" err="1" smtClean="0"/>
              <a:t>opbouw</a:t>
            </a:r>
            <a:r>
              <a:rPr lang="en-US" dirty="0" smtClean="0"/>
              <a:t> met 10 min per week. 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564" y="3729243"/>
            <a:ext cx="2008908" cy="29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>
                <a:solidFill>
                  <a:schemeClr val="accent1"/>
                </a:solidFill>
              </a:rPr>
              <a:t>TIP 4 : 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>
                <a:solidFill>
                  <a:schemeClr val="accent1"/>
                </a:solidFill>
              </a:rPr>
              <a:t>train </a:t>
            </a:r>
            <a:r>
              <a:rPr lang="en-US" sz="6000" b="1" i="1" u="sng" dirty="0" err="1">
                <a:solidFill>
                  <a:schemeClr val="accent1"/>
                </a:solidFill>
              </a:rPr>
              <a:t>gevarieerd</a:t>
            </a:r>
            <a:endParaRPr lang="nl-NL" sz="6000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routes </a:t>
            </a:r>
          </a:p>
          <a:p>
            <a:r>
              <a:rPr lang="en-US" dirty="0" err="1" smtClean="0"/>
              <a:t>Korter</a:t>
            </a:r>
            <a:r>
              <a:rPr lang="en-US" dirty="0" smtClean="0"/>
              <a:t> met wat </a:t>
            </a:r>
            <a:r>
              <a:rPr lang="en-US" dirty="0" err="1" smtClean="0"/>
              <a:t>meer</a:t>
            </a:r>
            <a:r>
              <a:rPr lang="en-US" dirty="0" smtClean="0"/>
              <a:t> interval</a:t>
            </a:r>
          </a:p>
          <a:p>
            <a:r>
              <a:rPr lang="en-US" dirty="0" err="1" smtClean="0"/>
              <a:t>Korter</a:t>
            </a:r>
            <a:r>
              <a:rPr lang="en-US" dirty="0" smtClean="0"/>
              <a:t> met wat </a:t>
            </a:r>
            <a:r>
              <a:rPr lang="en-US" dirty="0" err="1" smtClean="0"/>
              <a:t>krachtblokken</a:t>
            </a:r>
            <a:endParaRPr lang="en-US" dirty="0" smtClean="0"/>
          </a:p>
          <a:p>
            <a:r>
              <a:rPr lang="en-US" dirty="0" err="1" smtClean="0"/>
              <a:t>Spinnen</a:t>
            </a:r>
            <a:r>
              <a:rPr lang="en-US" dirty="0" smtClean="0"/>
              <a:t> / </a:t>
            </a:r>
            <a:r>
              <a:rPr lang="en-US" dirty="0" err="1" smtClean="0"/>
              <a:t>hometrainer</a:t>
            </a:r>
            <a:r>
              <a:rPr lang="en-US" dirty="0" smtClean="0"/>
              <a:t> / </a:t>
            </a:r>
            <a:r>
              <a:rPr lang="en-US" dirty="0" err="1" smtClean="0"/>
              <a:t>tacx</a:t>
            </a:r>
            <a:endParaRPr lang="en-US" dirty="0" smtClean="0"/>
          </a:p>
          <a:p>
            <a:r>
              <a:rPr lang="en-US" dirty="0" err="1" smtClean="0"/>
              <a:t>Eventueel</a:t>
            </a:r>
            <a:r>
              <a:rPr lang="en-US" dirty="0" smtClean="0"/>
              <a:t> Bos / strand </a:t>
            </a:r>
          </a:p>
          <a:p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783" y="5006975"/>
            <a:ext cx="4472852" cy="1304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947" y="3651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SAMENGEVAT: </a:t>
            </a:r>
            <a:endParaRPr lang="nl-NL" sz="4800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Train </a:t>
            </a:r>
            <a:r>
              <a:rPr lang="nl-NL" dirty="0"/>
              <a:t>gericht: je wordt goed in wat je traint.</a:t>
            </a:r>
          </a:p>
          <a:p>
            <a:r>
              <a:rPr lang="nl-NL" dirty="0"/>
              <a:t>Train met regelmaat: Geef je lichaam voldoende tijd om te herstellen na een training, maar wacht ook niet te lang met de volgende training.</a:t>
            </a:r>
          </a:p>
          <a:p>
            <a:r>
              <a:rPr lang="nl-NL" dirty="0"/>
              <a:t>Bouw rustig op: Je lichaam heeft tijd nodig om zich aan te passen aan een hogere intensiteit.</a:t>
            </a:r>
          </a:p>
          <a:p>
            <a:r>
              <a:rPr lang="nl-NL" dirty="0"/>
              <a:t>Train gevarieerd: De trainingsprikkel is het grootst als je gevarieerd traint.</a:t>
            </a:r>
          </a:p>
        </p:txBody>
      </p:sp>
    </p:spTree>
    <p:extLst>
      <p:ext uri="{BB962C8B-B14F-4D97-AF65-F5344CB8AC3E}">
        <p14:creationId xmlns:p14="http://schemas.microsoft.com/office/powerpoint/2010/main" val="12761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u="sng" dirty="0" err="1" smtClean="0">
                <a:solidFill>
                  <a:schemeClr val="accent1"/>
                </a:solidFill>
              </a:rPr>
              <a:t>Welke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trainingen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zijn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er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???</a:t>
            </a:r>
            <a:endParaRPr lang="nl-NL" sz="6000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Noem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op…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92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chemeClr val="accent1"/>
                </a:solidFill>
              </a:rPr>
              <a:t>Verschillende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trainingen</a:t>
            </a:r>
            <a:endParaRPr lang="nl-NL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Rustig</a:t>
            </a:r>
            <a:r>
              <a:rPr lang="en-US" dirty="0" smtClean="0"/>
              <a:t> tempo (</a:t>
            </a:r>
            <a:r>
              <a:rPr lang="en-US" dirty="0" err="1" smtClean="0"/>
              <a:t>duurtraining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Versnellen</a:t>
            </a:r>
            <a:r>
              <a:rPr lang="en-US" dirty="0" smtClean="0"/>
              <a:t> – </a:t>
            </a:r>
            <a:r>
              <a:rPr lang="en-US" dirty="0" err="1" smtClean="0"/>
              <a:t>rustig</a:t>
            </a:r>
            <a:r>
              <a:rPr lang="en-US" dirty="0" smtClean="0"/>
              <a:t> – </a:t>
            </a:r>
            <a:r>
              <a:rPr lang="en-US" dirty="0" err="1" smtClean="0"/>
              <a:t>versnellen</a:t>
            </a:r>
            <a:r>
              <a:rPr lang="en-US" dirty="0" smtClean="0"/>
              <a:t> (interval)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zwaar</a:t>
            </a:r>
            <a:r>
              <a:rPr lang="en-US" dirty="0" smtClean="0"/>
              <a:t> </a:t>
            </a:r>
            <a:r>
              <a:rPr lang="en-US" dirty="0" err="1" smtClean="0"/>
              <a:t>verzet</a:t>
            </a:r>
            <a:r>
              <a:rPr lang="en-US" dirty="0" smtClean="0"/>
              <a:t> </a:t>
            </a:r>
            <a:r>
              <a:rPr lang="en-US" dirty="0" err="1" smtClean="0"/>
              <a:t>fietsen</a:t>
            </a:r>
            <a:r>
              <a:rPr lang="en-US" dirty="0" smtClean="0"/>
              <a:t> (</a:t>
            </a:r>
            <a:r>
              <a:rPr lang="en-US" dirty="0" err="1" smtClean="0"/>
              <a:t>kracht</a:t>
            </a:r>
            <a:r>
              <a:rPr lang="en-US" dirty="0" smtClean="0"/>
              <a:t> training).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11" y="652174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5" y="2514745"/>
            <a:ext cx="2143125" cy="2133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948" y="470794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u="sng" dirty="0" smtClean="0">
                <a:solidFill>
                  <a:schemeClr val="accent1"/>
                </a:solidFill>
              </a:rPr>
              <a:t>Hoe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ziet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een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duurtraining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eruit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?</a:t>
            </a:r>
            <a:endParaRPr lang="nl-NL" sz="6000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Fietsen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tempo </a:t>
            </a:r>
            <a:r>
              <a:rPr lang="en-US" dirty="0" err="1" smtClean="0"/>
              <a:t>dat</a:t>
            </a:r>
            <a:r>
              <a:rPr lang="en-US" dirty="0" smtClean="0"/>
              <a:t> 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praten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volhouden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323" y="27813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chemeClr val="accent1"/>
                </a:solidFill>
              </a:rPr>
              <a:t>Voorbeeld</a:t>
            </a:r>
            <a:r>
              <a:rPr lang="en-US" b="1" i="1" u="sng" dirty="0" smtClean="0">
                <a:solidFill>
                  <a:schemeClr val="accent1"/>
                </a:solidFill>
              </a:rPr>
              <a:t> van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een</a:t>
            </a:r>
            <a:r>
              <a:rPr lang="en-US" b="1" i="1" u="sng" dirty="0" smtClean="0">
                <a:solidFill>
                  <a:schemeClr val="accent1"/>
                </a:solidFill>
              </a:rPr>
              <a:t> interval training</a:t>
            </a:r>
            <a:br>
              <a:rPr lang="en-US" b="1" i="1" u="sng" dirty="0" smtClean="0">
                <a:solidFill>
                  <a:schemeClr val="accent1"/>
                </a:solidFill>
              </a:rPr>
            </a:br>
            <a:r>
              <a:rPr lang="en-US" b="1" i="1" u="sng" dirty="0" err="1" smtClean="0">
                <a:solidFill>
                  <a:schemeClr val="accent1"/>
                </a:solidFill>
              </a:rPr>
              <a:t>Deze</a:t>
            </a:r>
            <a:r>
              <a:rPr lang="en-US" b="1" i="1" u="sng" dirty="0" smtClean="0">
                <a:solidFill>
                  <a:schemeClr val="accent1"/>
                </a:solidFill>
              </a:rPr>
              <a:t> training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duurt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niet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lang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rustige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/ </a:t>
            </a:r>
            <a:r>
              <a:rPr lang="en-US" dirty="0" err="1" smtClean="0"/>
              <a:t>fietspad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Eerst</a:t>
            </a:r>
            <a:r>
              <a:rPr lang="en-US" dirty="0" smtClean="0"/>
              <a:t> warm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sprint (20 </a:t>
            </a:r>
            <a:r>
              <a:rPr lang="en-US" dirty="0" err="1" smtClean="0"/>
              <a:t>seconden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40 </a:t>
            </a:r>
            <a:r>
              <a:rPr lang="en-US" dirty="0" err="1" smtClean="0"/>
              <a:t>seconden</a:t>
            </a:r>
            <a:r>
              <a:rPr lang="en-US" dirty="0" smtClean="0"/>
              <a:t> </a:t>
            </a:r>
            <a:r>
              <a:rPr lang="en-US" dirty="0" err="1" smtClean="0"/>
              <a:t>rustig</a:t>
            </a:r>
            <a:r>
              <a:rPr lang="en-US" dirty="0" smtClean="0"/>
              <a:t> </a:t>
            </a:r>
            <a:r>
              <a:rPr lang="en-US" dirty="0" err="1" smtClean="0"/>
              <a:t>fietsen</a:t>
            </a:r>
            <a:endParaRPr lang="en-US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lange</a:t>
            </a:r>
            <a:r>
              <a:rPr lang="en-US" dirty="0" smtClean="0"/>
              <a:t> sprint (20 </a:t>
            </a:r>
            <a:r>
              <a:rPr lang="en-US" dirty="0" err="1" smtClean="0"/>
              <a:t>seconden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err="1" smtClean="0"/>
              <a:t>Dat</a:t>
            </a:r>
            <a:r>
              <a:rPr lang="en-US" dirty="0" smtClean="0"/>
              <a:t> 5 a 10 x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___&gt;&gt; DIT KUN JE OOK ERG GOED DOEN OP EEN BRUG / viaduct.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2103726"/>
            <a:ext cx="4410075" cy="25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1"/>
                </a:solidFill>
              </a:rPr>
              <a:t>Hoe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ziet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een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krachttraining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eruit</a:t>
            </a:r>
            <a:r>
              <a:rPr lang="en-US" b="1" i="1" u="sng" dirty="0" smtClean="0">
                <a:solidFill>
                  <a:schemeClr val="accent1"/>
                </a:solidFill>
              </a:rPr>
              <a:t>?</a:t>
            </a:r>
            <a:endParaRPr lang="nl-NL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rustige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wind? Super!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brug</a:t>
            </a:r>
            <a:r>
              <a:rPr lang="en-US" dirty="0" smtClean="0"/>
              <a:t>? Super!</a:t>
            </a:r>
          </a:p>
          <a:p>
            <a:endParaRPr lang="en-US" dirty="0"/>
          </a:p>
          <a:p>
            <a:r>
              <a:rPr lang="en-US" dirty="0" err="1" smtClean="0"/>
              <a:t>Schakel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hele </a:t>
            </a:r>
            <a:r>
              <a:rPr lang="en-US" dirty="0" err="1" smtClean="0"/>
              <a:t>zware</a:t>
            </a:r>
            <a:r>
              <a:rPr lang="en-US" dirty="0" smtClean="0"/>
              <a:t> </a:t>
            </a:r>
            <a:r>
              <a:rPr lang="en-US" dirty="0" err="1" smtClean="0"/>
              <a:t>versnelling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 smtClean="0"/>
              <a:t>Fiets</a:t>
            </a:r>
            <a:r>
              <a:rPr lang="en-US" dirty="0" smtClean="0"/>
              <a:t> heel </a:t>
            </a:r>
            <a:r>
              <a:rPr lang="en-US" b="1" dirty="0" err="1" smtClean="0"/>
              <a:t>rustig</a:t>
            </a:r>
            <a:r>
              <a:rPr lang="en-US" b="1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zware</a:t>
            </a:r>
            <a:r>
              <a:rPr lang="en-US" dirty="0" smtClean="0"/>
              <a:t> </a:t>
            </a:r>
            <a:r>
              <a:rPr lang="en-US" dirty="0" err="1" smtClean="0"/>
              <a:t>versnelling</a:t>
            </a:r>
            <a:r>
              <a:rPr lang="en-US" dirty="0" smtClean="0"/>
              <a:t> 40 </a:t>
            </a:r>
            <a:r>
              <a:rPr lang="en-US" dirty="0" err="1" smtClean="0"/>
              <a:t>seconden</a:t>
            </a:r>
            <a:r>
              <a:rPr lang="en-US" dirty="0" smtClean="0"/>
              <a:t>. </a:t>
            </a:r>
            <a:r>
              <a:rPr lang="en-US" dirty="0" err="1" smtClean="0"/>
              <a:t>Houd</a:t>
            </a:r>
            <a:r>
              <a:rPr lang="en-US" dirty="0" smtClean="0"/>
              <a:t> je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stil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Daarna</a:t>
            </a:r>
            <a:r>
              <a:rPr lang="en-US" dirty="0" smtClean="0"/>
              <a:t> 1 </a:t>
            </a:r>
            <a:r>
              <a:rPr lang="en-US" dirty="0" err="1" smtClean="0"/>
              <a:t>minuut</a:t>
            </a:r>
            <a:r>
              <a:rPr lang="en-US" dirty="0" smtClean="0"/>
              <a:t> rust.</a:t>
            </a:r>
          </a:p>
          <a:p>
            <a:r>
              <a:rPr lang="en-US" dirty="0" smtClean="0"/>
              <a:t>Doe </a:t>
            </a:r>
            <a:r>
              <a:rPr lang="en-US" dirty="0" err="1" smtClean="0"/>
              <a:t>dit</a:t>
            </a:r>
            <a:r>
              <a:rPr lang="en-US" dirty="0" smtClean="0"/>
              <a:t> 8 x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krachttraining</a:t>
            </a:r>
            <a:r>
              <a:rPr lang="en-US" dirty="0" smtClean="0"/>
              <a:t> op de </a:t>
            </a:r>
            <a:r>
              <a:rPr lang="en-US" dirty="0" err="1" smtClean="0"/>
              <a:t>fiets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lang. </a:t>
            </a:r>
            <a:r>
              <a:rPr lang="en-US" b="1" dirty="0" smtClean="0">
                <a:solidFill>
                  <a:schemeClr val="accent1"/>
                </a:solidFill>
              </a:rPr>
              <a:t>In </a:t>
            </a:r>
            <a:r>
              <a:rPr lang="en-US" b="1" dirty="0" err="1" smtClean="0">
                <a:solidFill>
                  <a:schemeClr val="accent1"/>
                </a:solidFill>
              </a:rPr>
              <a:t>een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uurtje</a:t>
            </a:r>
            <a:r>
              <a:rPr lang="en-US" b="1" dirty="0" smtClean="0">
                <a:solidFill>
                  <a:schemeClr val="accent1"/>
                </a:solidFill>
              </a:rPr>
              <a:t> ben je </a:t>
            </a:r>
            <a:r>
              <a:rPr lang="en-US" b="1" dirty="0" err="1" smtClean="0">
                <a:solidFill>
                  <a:schemeClr val="accent1"/>
                </a:solidFill>
              </a:rPr>
              <a:t>klaar</a:t>
            </a:r>
            <a:r>
              <a:rPr lang="en-US" b="1" dirty="0" smtClean="0">
                <a:solidFill>
                  <a:schemeClr val="accent1"/>
                </a:solidFill>
              </a:rPr>
              <a:t>.</a:t>
            </a: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219" y="1690688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tochten</a:t>
            </a:r>
            <a:r>
              <a:rPr lang="en-US" dirty="0" smtClean="0"/>
              <a:t> </a:t>
            </a:r>
            <a:r>
              <a:rPr lang="en-US" dirty="0" err="1" smtClean="0"/>
              <a:t>gedaan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: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31" y="1553801"/>
            <a:ext cx="3009900" cy="15144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891" y="1553801"/>
            <a:ext cx="3131051" cy="2057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860" y="3906982"/>
            <a:ext cx="4049187" cy="23689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561" y="513411"/>
            <a:ext cx="3853239" cy="255486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6825" y="3611026"/>
            <a:ext cx="2466975" cy="1847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5639" y="5780594"/>
            <a:ext cx="4591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1"/>
                </a:solidFill>
              </a:rPr>
              <a:t>Hoe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ziet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dat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er</a:t>
            </a:r>
            <a:r>
              <a:rPr lang="en-US" b="1" i="1" u="sng" dirty="0" smtClean="0">
                <a:solidFill>
                  <a:schemeClr val="accent1"/>
                </a:solidFill>
              </a:rPr>
              <a:t> in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een</a:t>
            </a:r>
            <a:r>
              <a:rPr lang="en-US" b="1" i="1" u="sng" dirty="0" smtClean="0">
                <a:solidFill>
                  <a:schemeClr val="accent1"/>
                </a:solidFill>
              </a:rPr>
              <a:t> planning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uit</a:t>
            </a:r>
            <a:r>
              <a:rPr lang="en-US" b="1" i="1" u="sng" dirty="0" smtClean="0">
                <a:solidFill>
                  <a:schemeClr val="accent1"/>
                </a:solidFill>
              </a:rPr>
              <a:t>?</a:t>
            </a:r>
            <a:br>
              <a:rPr lang="en-US" b="1" i="1" u="sng" dirty="0" smtClean="0">
                <a:solidFill>
                  <a:schemeClr val="accent1"/>
                </a:solidFill>
              </a:rPr>
            </a:br>
            <a:r>
              <a:rPr lang="en-US" b="1" i="1" u="sng" dirty="0" err="1" smtClean="0">
                <a:solidFill>
                  <a:schemeClr val="accent1"/>
                </a:solidFill>
              </a:rPr>
              <a:t>Voorbeeld</a:t>
            </a:r>
            <a:r>
              <a:rPr lang="en-US" b="1" i="1" u="sng" dirty="0" smtClean="0">
                <a:solidFill>
                  <a:schemeClr val="accent1"/>
                </a:solidFill>
              </a:rPr>
              <a:t>.</a:t>
            </a:r>
            <a:endParaRPr lang="nl-NL" b="1" i="1" u="sng" dirty="0">
              <a:solidFill>
                <a:schemeClr val="accent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7480" y="1996715"/>
            <a:ext cx="2962275" cy="15430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2355273"/>
            <a:ext cx="68926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Weekend : </a:t>
            </a:r>
            <a:r>
              <a:rPr lang="en-US" sz="3200" b="1" dirty="0" err="1" smtClean="0"/>
              <a:t>duurtraining</a:t>
            </a:r>
            <a:r>
              <a:rPr lang="en-US" sz="3200" b="1" dirty="0" smtClean="0"/>
              <a:t>. </a:t>
            </a:r>
          </a:p>
          <a:p>
            <a:r>
              <a:rPr lang="en-US" dirty="0" err="1" smtClean="0"/>
              <a:t>Probeer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rondjes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Wees </a:t>
            </a:r>
            <a:r>
              <a:rPr lang="en-US" dirty="0" err="1" smtClean="0"/>
              <a:t>blij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wind is. </a:t>
            </a:r>
            <a:r>
              <a:rPr lang="en-US" dirty="0" err="1" smtClean="0"/>
              <a:t>Een</a:t>
            </a:r>
            <a:r>
              <a:rPr lang="en-US" dirty="0" smtClean="0"/>
              <a:t> extra (</a:t>
            </a:r>
            <a:r>
              <a:rPr lang="en-US" dirty="0" err="1" smtClean="0"/>
              <a:t>korte</a:t>
            </a:r>
            <a:r>
              <a:rPr lang="en-US" dirty="0" smtClean="0"/>
              <a:t>) </a:t>
            </a:r>
            <a:r>
              <a:rPr lang="en-US" dirty="0" err="1" smtClean="0"/>
              <a:t>kopbeurt</a:t>
            </a:r>
            <a:r>
              <a:rPr lang="en-US" dirty="0" smtClean="0"/>
              <a:t>….</a:t>
            </a: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sz="3200" b="1" dirty="0" smtClean="0"/>
              <a:t>Door de week: 1 interval.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b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8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chemeClr val="accent1"/>
                </a:solidFill>
              </a:rPr>
              <a:t>Heb</a:t>
            </a:r>
            <a:r>
              <a:rPr lang="en-US" b="1" i="1" u="sng" dirty="0" smtClean="0">
                <a:solidFill>
                  <a:schemeClr val="accent1"/>
                </a:solidFill>
              </a:rPr>
              <a:t> je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meer</a:t>
            </a:r>
            <a:r>
              <a:rPr lang="en-US" b="1" i="1" u="sng" dirty="0" smtClean="0">
                <a:solidFill>
                  <a:schemeClr val="accent1"/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/>
                </a:solidFill>
              </a:rPr>
              <a:t>tijd</a:t>
            </a:r>
            <a:r>
              <a:rPr lang="en-US" b="1" i="1" u="sng" dirty="0" smtClean="0">
                <a:solidFill>
                  <a:schemeClr val="accent1"/>
                </a:solidFill>
              </a:rPr>
              <a:t> en zin?</a:t>
            </a:r>
            <a:endParaRPr lang="nl-NL" b="1" i="1" u="sng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Dan 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uitgebreider</a:t>
            </a:r>
            <a:r>
              <a:rPr lang="en-US" dirty="0" smtClean="0"/>
              <a:t> schema </a:t>
            </a:r>
            <a:r>
              <a:rPr lang="en-US" dirty="0" err="1" smtClean="0"/>
              <a:t>maken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--</a:t>
            </a:r>
            <a:r>
              <a:rPr lang="en-US" dirty="0" smtClean="0">
                <a:sym typeface="Wingdings" panose="05000000000000000000" pitchFamily="2" charset="2"/>
              </a:rPr>
              <a:t> extra </a:t>
            </a:r>
            <a:r>
              <a:rPr lang="en-US" dirty="0" err="1" smtClean="0">
                <a:sym typeface="Wingdings" panose="05000000000000000000" pitchFamily="2" charset="2"/>
              </a:rPr>
              <a:t>duurtrainingen</a:t>
            </a:r>
            <a:r>
              <a:rPr lang="en-US" dirty="0" smtClean="0">
                <a:sym typeface="Wingdings" panose="05000000000000000000" pitchFamily="2" charset="2"/>
              </a:rPr>
              <a:t> en extra interval.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Misschien</a:t>
            </a:r>
            <a:r>
              <a:rPr lang="en-US" dirty="0" smtClean="0"/>
              <a:t> kun je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aansluiten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wielervereniging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Extra </a:t>
            </a:r>
            <a:r>
              <a:rPr lang="en-US" dirty="0" err="1" smtClean="0"/>
              <a:t>spinningles</a:t>
            </a:r>
            <a:r>
              <a:rPr lang="en-US" dirty="0" smtClean="0"/>
              <a:t> in de </a:t>
            </a:r>
            <a:r>
              <a:rPr lang="en-US" dirty="0" err="1" smtClean="0"/>
              <a:t>sportschool</a:t>
            </a:r>
            <a:endParaRPr lang="en-US" dirty="0" smtClean="0"/>
          </a:p>
          <a:p>
            <a:r>
              <a:rPr lang="en-US" dirty="0" smtClean="0"/>
              <a:t>Home trainer / </a:t>
            </a:r>
            <a:r>
              <a:rPr lang="en-US" dirty="0" err="1" smtClean="0"/>
              <a:t>tacx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Voor de </a:t>
            </a:r>
            <a:r>
              <a:rPr lang="en-US" dirty="0" err="1" smtClean="0"/>
              <a:t>echte</a:t>
            </a:r>
            <a:r>
              <a:rPr lang="en-US" dirty="0" smtClean="0"/>
              <a:t> </a:t>
            </a:r>
            <a:r>
              <a:rPr lang="en-US" dirty="0" err="1" smtClean="0"/>
              <a:t>uitslovers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 --</a:t>
            </a:r>
            <a:r>
              <a:rPr lang="en-US" dirty="0" err="1" smtClean="0">
                <a:sym typeface="Wingdings" panose="05000000000000000000" pitchFamily="2" charset="2"/>
              </a:rPr>
              <a:t>volgende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pagina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02" y="4001294"/>
            <a:ext cx="2619375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62" y="3247339"/>
            <a:ext cx="1833563" cy="25971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863" y="527447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01747"/>
            <a:ext cx="12192001" cy="61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u="sng" dirty="0" smtClean="0">
                <a:solidFill>
                  <a:schemeClr val="accent1"/>
                </a:solidFill>
              </a:rPr>
              <a:t>En nu </a:t>
            </a:r>
            <a:r>
              <a:rPr lang="en-US" sz="6000" b="1" i="1" u="sng" dirty="0" err="1" smtClean="0">
                <a:solidFill>
                  <a:schemeClr val="accent1"/>
                </a:solidFill>
              </a:rPr>
              <a:t>verder</a:t>
            </a:r>
            <a:r>
              <a:rPr lang="en-US" sz="6000" b="1" i="1" u="sng" dirty="0" smtClean="0">
                <a:solidFill>
                  <a:schemeClr val="accent1"/>
                </a:solidFill>
              </a:rPr>
              <a:t>?</a:t>
            </a:r>
            <a:r>
              <a:rPr lang="en-US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Aan</a:t>
            </a:r>
            <a:r>
              <a:rPr lang="en-US" dirty="0" smtClean="0"/>
              <a:t> de slag!</a:t>
            </a:r>
          </a:p>
          <a:p>
            <a:endParaRPr lang="en-US" dirty="0"/>
          </a:p>
          <a:p>
            <a:r>
              <a:rPr lang="en-US" dirty="0" smtClean="0"/>
              <a:t>De coordinator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kijken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het </a:t>
            </a:r>
            <a:r>
              <a:rPr lang="en-US" dirty="0" err="1" smtClean="0"/>
              <a:t>niveau</a:t>
            </a:r>
            <a:r>
              <a:rPr lang="en-US" dirty="0" smtClean="0"/>
              <a:t> van de </a:t>
            </a:r>
            <a:r>
              <a:rPr lang="en-US" dirty="0" err="1" smtClean="0"/>
              <a:t>wielrenners</a:t>
            </a:r>
            <a:r>
              <a:rPr lang="en-US" dirty="0" smtClean="0"/>
              <a:t> van </a:t>
            </a:r>
            <a:r>
              <a:rPr lang="en-US" dirty="0" err="1" smtClean="0"/>
              <a:t>Voel</a:t>
            </a:r>
            <a:r>
              <a:rPr lang="en-US" dirty="0" smtClean="0"/>
              <a:t> je Top en </a:t>
            </a:r>
            <a:r>
              <a:rPr lang="en-US" dirty="0" err="1" smtClean="0"/>
              <a:t>kan</a:t>
            </a:r>
            <a:r>
              <a:rPr lang="en-US" dirty="0" smtClean="0"/>
              <a:t> de training </a:t>
            </a:r>
            <a:r>
              <a:rPr lang="en-US" dirty="0" err="1" smtClean="0"/>
              <a:t>aanpassen</a:t>
            </a:r>
            <a:r>
              <a:rPr lang="en-US" dirty="0" smtClean="0"/>
              <a:t>. </a:t>
            </a:r>
            <a:r>
              <a:rPr lang="en-US" dirty="0" err="1" smtClean="0"/>
              <a:t>Hiervoor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advies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gevraagd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Marcel.</a:t>
            </a:r>
          </a:p>
          <a:p>
            <a:endParaRPr lang="en-US" dirty="0"/>
          </a:p>
          <a:p>
            <a:r>
              <a:rPr lang="en-US" dirty="0" smtClean="0"/>
              <a:t>SUCCES met de </a:t>
            </a:r>
            <a:r>
              <a:rPr lang="en-US" dirty="0" err="1" smtClean="0"/>
              <a:t>trainingen</a:t>
            </a:r>
            <a:r>
              <a:rPr lang="en-US" dirty="0" smtClean="0"/>
              <a:t> en heel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plezier</a:t>
            </a:r>
            <a:r>
              <a:rPr lang="en-US" dirty="0" smtClean="0"/>
              <a:t>!!!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930" y="531039"/>
            <a:ext cx="459068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accent1"/>
                </a:solidFill>
              </a:rPr>
              <a:t>Zijn</a:t>
            </a:r>
            <a:r>
              <a:rPr lang="en-US" sz="6000" b="1" dirty="0" smtClean="0">
                <a:solidFill>
                  <a:schemeClr val="accent1"/>
                </a:solidFill>
              </a:rPr>
              <a:t> </a:t>
            </a:r>
            <a:r>
              <a:rPr lang="en-US" sz="6000" b="1" dirty="0" err="1" smtClean="0">
                <a:solidFill>
                  <a:schemeClr val="accent1"/>
                </a:solidFill>
              </a:rPr>
              <a:t>er</a:t>
            </a:r>
            <a:r>
              <a:rPr lang="en-US" sz="6000" b="1" dirty="0" smtClean="0">
                <a:solidFill>
                  <a:schemeClr val="accent1"/>
                </a:solidFill>
              </a:rPr>
              <a:t> nog </a:t>
            </a:r>
            <a:r>
              <a:rPr lang="en-US" sz="6000" b="1" dirty="0" err="1" smtClean="0">
                <a:solidFill>
                  <a:schemeClr val="accent1"/>
                </a:solidFill>
              </a:rPr>
              <a:t>vragen</a:t>
            </a:r>
            <a:r>
              <a:rPr lang="en-US" sz="6000" b="1" dirty="0" smtClean="0">
                <a:solidFill>
                  <a:schemeClr val="accent1"/>
                </a:solidFill>
              </a:rPr>
              <a:t> of </a:t>
            </a:r>
            <a:r>
              <a:rPr lang="en-US" sz="6000" b="1" dirty="0" err="1" smtClean="0">
                <a:solidFill>
                  <a:schemeClr val="accent1"/>
                </a:solidFill>
              </a:rPr>
              <a:t>opmerkingen</a:t>
            </a:r>
            <a:r>
              <a:rPr lang="en-US" sz="6000" b="1" dirty="0" smtClean="0">
                <a:solidFill>
                  <a:schemeClr val="accent1"/>
                </a:solidFill>
              </a:rPr>
              <a:t> of </a:t>
            </a:r>
            <a:r>
              <a:rPr lang="en-US" sz="6000" b="1" dirty="0" err="1" smtClean="0">
                <a:solidFill>
                  <a:schemeClr val="accent1"/>
                </a:solidFill>
              </a:rPr>
              <a:t>wil</a:t>
            </a:r>
            <a:r>
              <a:rPr lang="en-US" sz="6000" b="1" dirty="0" smtClean="0">
                <a:solidFill>
                  <a:schemeClr val="accent1"/>
                </a:solidFill>
              </a:rPr>
              <a:t> je nog wat </a:t>
            </a:r>
            <a:r>
              <a:rPr lang="en-US" sz="6000" b="1" dirty="0" err="1" smtClean="0">
                <a:solidFill>
                  <a:schemeClr val="accent1"/>
                </a:solidFill>
              </a:rPr>
              <a:t>vertellen</a:t>
            </a:r>
            <a:r>
              <a:rPr lang="en-US" sz="6000" b="1" dirty="0" smtClean="0">
                <a:solidFill>
                  <a:schemeClr val="accent1"/>
                </a:solidFill>
              </a:rPr>
              <a:t>?</a:t>
            </a:r>
            <a:endParaRPr lang="nl-NL" sz="6000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9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Ronde van Noord Holland</a:t>
            </a:r>
          </a:p>
          <a:p>
            <a:endParaRPr lang="en-US" dirty="0"/>
          </a:p>
          <a:p>
            <a:r>
              <a:rPr lang="en-US" dirty="0" smtClean="0"/>
              <a:t>Limburg</a:t>
            </a:r>
          </a:p>
          <a:p>
            <a:endParaRPr lang="en-US" dirty="0"/>
          </a:p>
          <a:p>
            <a:r>
              <a:rPr lang="en-US" dirty="0" smtClean="0"/>
              <a:t>Eigen </a:t>
            </a:r>
            <a:r>
              <a:rPr lang="en-US" dirty="0" err="1" smtClean="0"/>
              <a:t>tochtjes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 2024….</a:t>
            </a:r>
          </a:p>
          <a:p>
            <a:endParaRPr lang="en-US" dirty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2643187"/>
            <a:ext cx="6203203" cy="33558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29" y="187180"/>
            <a:ext cx="4591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 kun je </a:t>
            </a:r>
            <a:r>
              <a:rPr lang="en-US" dirty="0" err="1" smtClean="0"/>
              <a:t>doen</a:t>
            </a:r>
            <a:r>
              <a:rPr lang="en-US" dirty="0" smtClean="0"/>
              <a:t> om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tochten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en </a:t>
            </a:r>
            <a:r>
              <a:rPr lang="en-US" dirty="0" err="1" smtClean="0"/>
              <a:t>lekker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fietsen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Daar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het in </a:t>
            </a:r>
            <a:r>
              <a:rPr lang="en-US" dirty="0" err="1" smtClean="0"/>
              <a:t>deze</a:t>
            </a:r>
            <a:r>
              <a:rPr lang="en-US" dirty="0" smtClean="0"/>
              <a:t> workshop over </a:t>
            </a:r>
            <a:r>
              <a:rPr lang="en-US" dirty="0" err="1" smtClean="0"/>
              <a:t>hebben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00B050"/>
                </a:solidFill>
              </a:rPr>
              <a:t>Oefenen</a:t>
            </a:r>
            <a:r>
              <a:rPr lang="en-US" b="1" dirty="0" smtClean="0">
                <a:solidFill>
                  <a:srgbClr val="00B050"/>
                </a:solidFill>
              </a:rPr>
              <a:t> en </a:t>
            </a:r>
            <a:r>
              <a:rPr lang="en-US" b="1" dirty="0" err="1" smtClean="0">
                <a:solidFill>
                  <a:srgbClr val="00B050"/>
                </a:solidFill>
              </a:rPr>
              <a:t>trainen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74"/>
            <a:ext cx="4591050" cy="990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49681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i="1" u="sng" dirty="0" smtClean="0">
                <a:solidFill>
                  <a:schemeClr val="accent1"/>
                </a:solidFill>
              </a:rPr>
              <a:t>TIP 1)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 je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doet</a:t>
            </a:r>
            <a:r>
              <a:rPr lang="en-US" dirty="0" smtClean="0"/>
              <a:t>, </a:t>
            </a:r>
            <a:r>
              <a:rPr lang="en-US" dirty="0" err="1" smtClean="0"/>
              <a:t>daar</a:t>
            </a:r>
            <a:r>
              <a:rPr lang="en-US" dirty="0" smtClean="0"/>
              <a:t> word je </a:t>
            </a:r>
            <a:r>
              <a:rPr lang="en-US" dirty="0" err="1" smtClean="0"/>
              <a:t>beter</a:t>
            </a:r>
            <a:r>
              <a:rPr lang="en-US" dirty="0" smtClean="0"/>
              <a:t> van.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je de </a:t>
            </a:r>
            <a:r>
              <a:rPr lang="en-US" dirty="0" err="1" smtClean="0"/>
              <a:t>afgelopen</a:t>
            </a:r>
            <a:r>
              <a:rPr lang="en-US" dirty="0" smtClean="0"/>
              <a:t> </a:t>
            </a:r>
            <a:r>
              <a:rPr lang="en-US" dirty="0" err="1" smtClean="0"/>
              <a:t>jaren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r>
              <a:rPr lang="en-US" dirty="0" smtClean="0"/>
              <a:t> in bent </a:t>
            </a:r>
            <a:r>
              <a:rPr lang="en-US" dirty="0" err="1" smtClean="0"/>
              <a:t>geworden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85" y="37306"/>
            <a:ext cx="4591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i="1" u="sng" dirty="0" smtClean="0">
                <a:solidFill>
                  <a:schemeClr val="accent1"/>
                </a:solidFill>
              </a:rPr>
              <a:t>TIP 2: trainen </a:t>
            </a:r>
            <a:r>
              <a:rPr lang="nl-NL" sz="6000" b="1" i="1" u="sng" dirty="0">
                <a:solidFill>
                  <a:schemeClr val="accent1"/>
                </a:solidFill>
              </a:rPr>
              <a:t>is herstellen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belangrijk aspect van training </a:t>
            </a:r>
            <a:r>
              <a:rPr lang="nl-NL" dirty="0" smtClean="0"/>
              <a:t>is een  </a:t>
            </a:r>
            <a:r>
              <a:rPr lang="nl-NL" dirty="0"/>
              <a:t>goede balans tussen </a:t>
            </a:r>
            <a:r>
              <a:rPr lang="nl-NL" b="1" dirty="0">
                <a:solidFill>
                  <a:schemeClr val="accent2"/>
                </a:solidFill>
              </a:rPr>
              <a:t>inspanning</a:t>
            </a:r>
            <a:r>
              <a:rPr lang="nl-NL" dirty="0"/>
              <a:t> en </a:t>
            </a:r>
            <a:r>
              <a:rPr lang="nl-NL" b="1" dirty="0">
                <a:solidFill>
                  <a:schemeClr val="accent6"/>
                </a:solidFill>
              </a:rPr>
              <a:t>herstel</a:t>
            </a:r>
            <a:r>
              <a:rPr lang="nl-NL" dirty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 </a:t>
            </a:r>
            <a:r>
              <a:rPr lang="nl-NL" dirty="0"/>
              <a:t>elke inspanning dien je je lichaam een prikkel toe waarvan het moet herstellen. Je lichaam herstelt na iedere training net iets beter ‘dan nodig’. Dit principe noemen we </a:t>
            </a:r>
            <a:r>
              <a:rPr lang="nl-NL" b="1" dirty="0">
                <a:solidFill>
                  <a:schemeClr val="accent1"/>
                </a:solidFill>
              </a:rPr>
              <a:t>supercompensatie</a:t>
            </a:r>
            <a:r>
              <a:rPr lang="nl-NL" b="1" dirty="0" smtClean="0">
                <a:solidFill>
                  <a:schemeClr val="accent1"/>
                </a:solidFill>
              </a:rPr>
              <a:t>:</a:t>
            </a:r>
          </a:p>
          <a:p>
            <a:endParaRPr lang="en-US" dirty="0"/>
          </a:p>
          <a:p>
            <a:r>
              <a:rPr lang="en-US" dirty="0" err="1" smtClean="0"/>
              <a:t>Moeilijke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…hoe </a:t>
            </a:r>
            <a:r>
              <a:rPr lang="en-US" dirty="0" err="1" smtClean="0"/>
              <a:t>ziet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841" y="5681663"/>
            <a:ext cx="4591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2107"/>
            <a:ext cx="10515600" cy="1325563"/>
          </a:xfrm>
        </p:spPr>
        <p:txBody>
          <a:bodyPr/>
          <a:lstStyle/>
          <a:p>
            <a:r>
              <a:rPr lang="en-US" dirty="0" err="1" smtClean="0"/>
              <a:t>Plaatje</a:t>
            </a:r>
            <a:r>
              <a:rPr lang="en-US" dirty="0" smtClean="0"/>
              <a:t> </a:t>
            </a:r>
            <a:r>
              <a:rPr lang="en-US" dirty="0" err="1" smtClean="0"/>
              <a:t>supercompensatie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0" y="2524919"/>
            <a:ext cx="6096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Door steeds weer te gaan trainen op het moment dat je </a:t>
            </a:r>
            <a:r>
              <a:rPr lang="nl-NL" b="1" u="sng" dirty="0"/>
              <a:t>supercompensatie optimaal </a:t>
            </a:r>
            <a:r>
              <a:rPr lang="nl-NL" dirty="0"/>
              <a:t>is, word je beter: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524919"/>
            <a:ext cx="6096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Herstel maakt dus een wezenlijk onderdeel uit van de training, want zonder herstel word je niet beter.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>
                <a:solidFill>
                  <a:srgbClr val="4C5B79"/>
                </a:solidFill>
                <a:latin typeface="Moderat"/>
              </a:rPr>
              <a:t>Door de volgende training steeds (veel) te vroeg te doen, nemen je prestaties niet toe, maar af (oranje lijn). Neem dus voldoende rust tussen trainingen.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202" y="2768673"/>
            <a:ext cx="4553816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776</Words>
  <Application>Microsoft Office PowerPoint</Application>
  <PresentationFormat>Breedbeeld</PresentationFormat>
  <Paragraphs>120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Moderat</vt:lpstr>
      <vt:lpstr>Wingdings</vt:lpstr>
      <vt:lpstr>Kantoorthema</vt:lpstr>
      <vt:lpstr>Lekker fietsen!</vt:lpstr>
      <vt:lpstr>Verschillende tochten gedaan onder andere: </vt:lpstr>
      <vt:lpstr>2023</vt:lpstr>
      <vt:lpstr>Wat kun je doen om deze tochten goed en lekker te fietsen?</vt:lpstr>
      <vt:lpstr>TIP 1)  Wat je veel doet, daar word je beter van.</vt:lpstr>
      <vt:lpstr>TIP 2: trainen is herstellen</vt:lpstr>
      <vt:lpstr>Plaatje supercompensatie</vt:lpstr>
      <vt:lpstr>Door steeds weer te gaan trainen op het moment dat je supercompensatie optimaal is, word je beter:</vt:lpstr>
      <vt:lpstr>Herstel maakt dus een wezenlijk onderdeel uit van de training, want zonder herstel word je niet beter.</vt:lpstr>
      <vt:lpstr>Wacht je echter te lang tot de volgende training, en is de supercompensatie van de vorige training ‘uitgewerkt’, dan schiet je ook niet zo veel op:</vt:lpstr>
      <vt:lpstr>Hoe lang rusten?</vt:lpstr>
      <vt:lpstr>TIP 3: bouw rustig op!! </vt:lpstr>
      <vt:lpstr>TIP 4 :  train gevarieerd</vt:lpstr>
      <vt:lpstr>SAMENGEVAT: </vt:lpstr>
      <vt:lpstr>Welke trainingen zijn er???</vt:lpstr>
      <vt:lpstr>Verschillende trainingen</vt:lpstr>
      <vt:lpstr>Hoe ziet een duurtraining eruit?</vt:lpstr>
      <vt:lpstr>Voorbeeld van een interval training Deze training duurt niet lang  </vt:lpstr>
      <vt:lpstr>Hoe ziet een krachttraining eruit?</vt:lpstr>
      <vt:lpstr>Hoe ziet dat er in een planning uit? Voorbeeld.</vt:lpstr>
      <vt:lpstr>Heb je meer tijd en zin?</vt:lpstr>
      <vt:lpstr>PowerPoint-presentatie</vt:lpstr>
      <vt:lpstr>En nu verder? </vt:lpstr>
      <vt:lpstr>Zijn er nog vragen of opmerkingen of wil je nog wat vertellen?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Makkelijker een berg op fietsen.</dc:title>
  <dc:creator>Rotonde, Marcel Boerrigter</dc:creator>
  <cp:lastModifiedBy>Rotonde, Marcel Boerrigter</cp:lastModifiedBy>
  <cp:revision>21</cp:revision>
  <dcterms:created xsi:type="dcterms:W3CDTF">2023-01-29T16:42:16Z</dcterms:created>
  <dcterms:modified xsi:type="dcterms:W3CDTF">2023-02-03T20:27:37Z</dcterms:modified>
</cp:coreProperties>
</file>