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8" r:id="rId9"/>
    <p:sldId id="269" r:id="rId10"/>
    <p:sldId id="295" r:id="rId11"/>
    <p:sldId id="271" r:id="rId12"/>
    <p:sldId id="292" r:id="rId13"/>
    <p:sldId id="297" r:id="rId14"/>
    <p:sldId id="272" r:id="rId15"/>
    <p:sldId id="293" r:id="rId16"/>
    <p:sldId id="288" r:id="rId17"/>
    <p:sldId id="290" r:id="rId18"/>
    <p:sldId id="298" r:id="rId19"/>
    <p:sldId id="273" r:id="rId20"/>
    <p:sldId id="274" r:id="rId21"/>
    <p:sldId id="294" r:id="rId22"/>
    <p:sldId id="276" r:id="rId23"/>
    <p:sldId id="296" r:id="rId24"/>
    <p:sldId id="286" r:id="rId2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AF3C209-0EA7-4A67-9C19-B048EF4BCC01}" type="datetimeFigureOut">
              <a:rPr lang="nl-NL" smtClean="0"/>
              <a:t>6-2-2023</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84F239C-3CC2-430E-89FB-DAA83932E2F7}" type="slidenum">
              <a:rPr lang="nl-NL" smtClean="0"/>
              <a:t>‹nr.›</a:t>
            </a:fld>
            <a:endParaRPr lang="nl-NL"/>
          </a:p>
        </p:txBody>
      </p:sp>
    </p:spTree>
    <p:extLst>
      <p:ext uri="{BB962C8B-B14F-4D97-AF65-F5344CB8AC3E}">
        <p14:creationId xmlns:p14="http://schemas.microsoft.com/office/powerpoint/2010/main" val="3442822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1D2B352-CE7A-4882-A4BF-19563285A2BB}" type="datetimeFigureOut">
              <a:rPr lang="nl-NL" smtClean="0"/>
              <a:t>6-2-2023</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7B5DC88-EEAE-4989-9DC2-FA9B12BCCFB5}" type="slidenum">
              <a:rPr lang="nl-NL" smtClean="0"/>
              <a:t>‹nr.›</a:t>
            </a:fld>
            <a:endParaRPr lang="nl-NL"/>
          </a:p>
        </p:txBody>
      </p:sp>
    </p:spTree>
    <p:extLst>
      <p:ext uri="{BB962C8B-B14F-4D97-AF65-F5344CB8AC3E}">
        <p14:creationId xmlns:p14="http://schemas.microsoft.com/office/powerpoint/2010/main" val="166437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Niet waar,</a:t>
            </a:r>
            <a:r>
              <a:rPr lang="nl-NL" baseline="0" dirty="0" smtClean="0"/>
              <a:t> als je veel zweet of het is erg warm dan is het wel belangrijk om te drinken</a:t>
            </a:r>
            <a:r>
              <a:rPr lang="nl-NL" dirty="0" smtClean="0"/>
              <a:t>!</a:t>
            </a:r>
            <a:r>
              <a:rPr lang="nl-NL" baseline="0" dirty="0" smtClean="0"/>
              <a:t> </a:t>
            </a:r>
            <a:r>
              <a:rPr lang="nl-NL" baseline="0" dirty="0" smtClean="0"/>
              <a:t>Ook al ga je maar een uurtje fietsen. </a:t>
            </a:r>
            <a:endParaRPr lang="nl-NL" dirty="0"/>
          </a:p>
        </p:txBody>
      </p:sp>
      <p:sp>
        <p:nvSpPr>
          <p:cNvPr id="4" name="Tijdelijke aanduiding voor dianummer 3"/>
          <p:cNvSpPr>
            <a:spLocks noGrp="1"/>
          </p:cNvSpPr>
          <p:nvPr>
            <p:ph type="sldNum" sz="quarter" idx="10"/>
          </p:nvPr>
        </p:nvSpPr>
        <p:spPr/>
        <p:txBody>
          <a:bodyPr/>
          <a:lstStyle/>
          <a:p>
            <a:fld id="{B7B5DC88-EEAE-4989-9DC2-FA9B12BCCFB5}" type="slidenum">
              <a:rPr lang="nl-NL" smtClean="0"/>
              <a:t>4</a:t>
            </a:fld>
            <a:endParaRPr lang="nl-NL"/>
          </a:p>
        </p:txBody>
      </p:sp>
    </p:spTree>
    <p:extLst>
      <p:ext uri="{BB962C8B-B14F-4D97-AF65-F5344CB8AC3E}">
        <p14:creationId xmlns:p14="http://schemas.microsoft.com/office/powerpoint/2010/main" val="153305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Niet waar.</a:t>
            </a:r>
            <a:r>
              <a:rPr lang="nl-NL" baseline="0" dirty="0" smtClean="0"/>
              <a:t> Appeltaart, slagroom en cola bevatten weinig voedingsstoffen zoals vitamines en mineralen. Je doet je lichaam er weinig plezier mee. </a:t>
            </a:r>
            <a:endParaRPr lang="nl-NL" baseline="0" dirty="0" smtClean="0"/>
          </a:p>
          <a:p>
            <a:r>
              <a:rPr lang="nl-NL" baseline="0" dirty="0" smtClean="0"/>
              <a:t>Check eens c</a:t>
            </a:r>
            <a:r>
              <a:rPr lang="nl-NL" dirty="0" smtClean="0"/>
              <a:t>aloriecalculator.</a:t>
            </a:r>
            <a:r>
              <a:rPr lang="nl-NL" baseline="0" dirty="0" smtClean="0"/>
              <a:t> https://www.caloriecalculator.nl/calorieen-per-activiteit/ </a:t>
            </a:r>
          </a:p>
          <a:p>
            <a:endParaRPr lang="nl-NL" dirty="0"/>
          </a:p>
        </p:txBody>
      </p:sp>
      <p:sp>
        <p:nvSpPr>
          <p:cNvPr id="4" name="Tijdelijke aanduiding voor dianummer 3"/>
          <p:cNvSpPr>
            <a:spLocks noGrp="1"/>
          </p:cNvSpPr>
          <p:nvPr>
            <p:ph type="sldNum" sz="quarter" idx="10"/>
          </p:nvPr>
        </p:nvSpPr>
        <p:spPr/>
        <p:txBody>
          <a:bodyPr/>
          <a:lstStyle/>
          <a:p>
            <a:fld id="{B7B5DC88-EEAE-4989-9DC2-FA9B12BCCFB5}" type="slidenum">
              <a:rPr lang="nl-NL" smtClean="0"/>
              <a:t>5</a:t>
            </a:fld>
            <a:endParaRPr lang="nl-NL"/>
          </a:p>
        </p:txBody>
      </p:sp>
    </p:spTree>
    <p:extLst>
      <p:ext uri="{BB962C8B-B14F-4D97-AF65-F5344CB8AC3E}">
        <p14:creationId xmlns:p14="http://schemas.microsoft.com/office/powerpoint/2010/main" val="165320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Niet</a:t>
            </a:r>
            <a:r>
              <a:rPr lang="nl-NL" baseline="0" dirty="0" smtClean="0"/>
              <a:t> waar, koffie is niet vocht afdrijvend. Koffie kun je goed drinken voor het sporten. </a:t>
            </a:r>
            <a:endParaRPr lang="nl-NL" dirty="0"/>
          </a:p>
        </p:txBody>
      </p:sp>
      <p:sp>
        <p:nvSpPr>
          <p:cNvPr id="4" name="Tijdelijke aanduiding voor dianummer 3"/>
          <p:cNvSpPr>
            <a:spLocks noGrp="1"/>
          </p:cNvSpPr>
          <p:nvPr>
            <p:ph type="sldNum" sz="quarter" idx="10"/>
          </p:nvPr>
        </p:nvSpPr>
        <p:spPr/>
        <p:txBody>
          <a:bodyPr/>
          <a:lstStyle/>
          <a:p>
            <a:fld id="{B7B5DC88-EEAE-4989-9DC2-FA9B12BCCFB5}" type="slidenum">
              <a:rPr lang="nl-NL" smtClean="0"/>
              <a:t>6</a:t>
            </a:fld>
            <a:endParaRPr lang="nl-NL"/>
          </a:p>
        </p:txBody>
      </p:sp>
    </p:spTree>
    <p:extLst>
      <p:ext uri="{BB962C8B-B14F-4D97-AF65-F5344CB8AC3E}">
        <p14:creationId xmlns:p14="http://schemas.microsoft.com/office/powerpoint/2010/main" val="227425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Niet waar. Een goede</a:t>
            </a:r>
            <a:r>
              <a:rPr lang="nl-NL" baseline="0" dirty="0" smtClean="0"/>
              <a:t> basis met gezonde voeding en goede timing is het allerbelangrijkste en zal zorgen voor een goede prestatie. </a:t>
            </a:r>
            <a:endParaRPr lang="nl-NL" dirty="0"/>
          </a:p>
        </p:txBody>
      </p:sp>
      <p:sp>
        <p:nvSpPr>
          <p:cNvPr id="4" name="Tijdelijke aanduiding voor dianummer 3"/>
          <p:cNvSpPr>
            <a:spLocks noGrp="1"/>
          </p:cNvSpPr>
          <p:nvPr>
            <p:ph type="sldNum" sz="quarter" idx="10"/>
          </p:nvPr>
        </p:nvSpPr>
        <p:spPr/>
        <p:txBody>
          <a:bodyPr/>
          <a:lstStyle/>
          <a:p>
            <a:fld id="{B7B5DC88-EEAE-4989-9DC2-FA9B12BCCFB5}" type="slidenum">
              <a:rPr lang="nl-NL" smtClean="0"/>
              <a:t>7</a:t>
            </a:fld>
            <a:endParaRPr lang="nl-NL"/>
          </a:p>
        </p:txBody>
      </p:sp>
    </p:spTree>
    <p:extLst>
      <p:ext uri="{BB962C8B-B14F-4D97-AF65-F5344CB8AC3E}">
        <p14:creationId xmlns:p14="http://schemas.microsoft.com/office/powerpoint/2010/main" val="5113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Zo kan je je koolhydratenvoorraad aanvullen</a:t>
            </a:r>
            <a:r>
              <a:rPr lang="nl-NL" baseline="0" dirty="0" smtClean="0"/>
              <a:t> en heeft het lichaam nog voldoende tijd om de voeding te verteren. Eet je tekort op een training, dan kan je buikklachten krijgen omdat het bloed wat het lichaam gebruikt om te verteren in de spieren nodig is. </a:t>
            </a:r>
            <a:endParaRPr lang="nl-NL" dirty="0"/>
          </a:p>
        </p:txBody>
      </p:sp>
      <p:sp>
        <p:nvSpPr>
          <p:cNvPr id="4" name="Tijdelijke aanduiding voor dianummer 3"/>
          <p:cNvSpPr>
            <a:spLocks noGrp="1"/>
          </p:cNvSpPr>
          <p:nvPr>
            <p:ph type="sldNum" sz="quarter" idx="10"/>
          </p:nvPr>
        </p:nvSpPr>
        <p:spPr/>
        <p:txBody>
          <a:bodyPr/>
          <a:lstStyle/>
          <a:p>
            <a:fld id="{B7B5DC88-EEAE-4989-9DC2-FA9B12BCCFB5}" type="slidenum">
              <a:rPr lang="nl-NL" smtClean="0"/>
              <a:t>8</a:t>
            </a:fld>
            <a:endParaRPr lang="nl-NL"/>
          </a:p>
        </p:txBody>
      </p:sp>
    </p:spTree>
    <p:extLst>
      <p:ext uri="{BB962C8B-B14F-4D97-AF65-F5344CB8AC3E}">
        <p14:creationId xmlns:p14="http://schemas.microsoft.com/office/powerpoint/2010/main" val="107712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Eiwitten</a:t>
            </a:r>
            <a:r>
              <a:rPr lang="nl-NL" baseline="0" dirty="0" smtClean="0"/>
              <a:t> zijn voor fietsers belangrijk, vooral na een training. Je kan snel spieren afbreken als je het niet aanvult omdat het lichaam de spieren dan als brandstof gebruikt. </a:t>
            </a:r>
          </a:p>
          <a:p>
            <a:r>
              <a:rPr lang="nl-NL" baseline="0" dirty="0" smtClean="0"/>
              <a:t>Waar zitten eiwitten in? </a:t>
            </a:r>
            <a:r>
              <a:rPr lang="nl-NL" baseline="0" dirty="0" smtClean="0"/>
              <a:t>In zuivel (magere kwark het meeste), eieren, vlees, vis. Maar ook in noten, peulvruchten (alle soorten bonen, linzen), granen. </a:t>
            </a:r>
            <a:endParaRPr lang="nl-NL" dirty="0"/>
          </a:p>
        </p:txBody>
      </p:sp>
      <p:sp>
        <p:nvSpPr>
          <p:cNvPr id="4" name="Tijdelijke aanduiding voor dianummer 3"/>
          <p:cNvSpPr>
            <a:spLocks noGrp="1"/>
          </p:cNvSpPr>
          <p:nvPr>
            <p:ph type="sldNum" sz="quarter" idx="10"/>
          </p:nvPr>
        </p:nvSpPr>
        <p:spPr/>
        <p:txBody>
          <a:bodyPr/>
          <a:lstStyle/>
          <a:p>
            <a:fld id="{B7B5DC88-EEAE-4989-9DC2-FA9B12BCCFB5}" type="slidenum">
              <a:rPr lang="nl-NL" smtClean="0"/>
              <a:t>9</a:t>
            </a:fld>
            <a:endParaRPr lang="nl-NL"/>
          </a:p>
        </p:txBody>
      </p:sp>
    </p:spTree>
    <p:extLst>
      <p:ext uri="{BB962C8B-B14F-4D97-AF65-F5344CB8AC3E}">
        <p14:creationId xmlns:p14="http://schemas.microsoft.com/office/powerpoint/2010/main" val="429002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zitten koolhydraten in?</a:t>
            </a:r>
          </a:p>
          <a:p>
            <a:r>
              <a:rPr lang="nl-NL" dirty="0" smtClean="0"/>
              <a:t>Waar zitten eiwitten</a:t>
            </a:r>
            <a:r>
              <a:rPr lang="nl-NL" baseline="0" dirty="0" smtClean="0"/>
              <a:t> in?</a:t>
            </a:r>
          </a:p>
          <a:p>
            <a:r>
              <a:rPr lang="nl-NL" baseline="0" dirty="0" smtClean="0"/>
              <a:t>Kan iemand nog een ander gezond voorbeeld geven?</a:t>
            </a:r>
            <a:endParaRPr lang="nl-NL" dirty="0"/>
          </a:p>
        </p:txBody>
      </p:sp>
      <p:sp>
        <p:nvSpPr>
          <p:cNvPr id="4" name="Tijdelijke aanduiding voor dianummer 3"/>
          <p:cNvSpPr>
            <a:spLocks noGrp="1"/>
          </p:cNvSpPr>
          <p:nvPr>
            <p:ph type="sldNum" sz="quarter" idx="10"/>
          </p:nvPr>
        </p:nvSpPr>
        <p:spPr/>
        <p:txBody>
          <a:bodyPr/>
          <a:lstStyle/>
          <a:p>
            <a:fld id="{B7B5DC88-EEAE-4989-9DC2-FA9B12BCCFB5}" type="slidenum">
              <a:rPr lang="nl-NL" smtClean="0"/>
              <a:t>19</a:t>
            </a:fld>
            <a:endParaRPr lang="nl-NL"/>
          </a:p>
        </p:txBody>
      </p:sp>
    </p:spTree>
    <p:extLst>
      <p:ext uri="{BB962C8B-B14F-4D97-AF65-F5344CB8AC3E}">
        <p14:creationId xmlns:p14="http://schemas.microsoft.com/office/powerpoint/2010/main" val="368398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NL" smtClean="0"/>
              <a:t>Klik om de stijl te bewerken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BED2D72-7874-4F30-8FAE-794486640756}" type="datetimeFigureOut">
              <a:rPr lang="nl-NL" smtClean="0"/>
              <a:t>6-2-2023</a:t>
            </a:fld>
            <a:endParaRPr lang="nl-N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D78EB88-C00F-4B6E-B048-23743184E2BA}" type="slidenum">
              <a:rPr lang="nl-NL" smtClean="0"/>
              <a:t>‹nr.›</a:t>
            </a:fld>
            <a:endParaRPr lang="nl-N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BED2D72-7874-4F30-8FAE-794486640756}" type="datetimeFigureOut">
              <a:rPr lang="nl-NL" smtClean="0"/>
              <a:t>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NL" smtClean="0"/>
              <a:t>Klik om de stijl te bewerken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BED2D72-7874-4F30-8FAE-794486640756}" type="datetimeFigureOut">
              <a:rPr lang="nl-NL" smtClean="0"/>
              <a:t>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BED2D72-7874-4F30-8FAE-794486640756}" type="datetimeFigureOut">
              <a:rPr lang="nl-NL" smtClean="0"/>
              <a:t>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NL" smtClean="0"/>
              <a:t>Klik om de stijl te bewerken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BED2D72-7874-4F30-8FAE-794486640756}" type="datetimeFigureOut">
              <a:rPr lang="nl-NL" smtClean="0"/>
              <a:t>6-2-2023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8BED2D72-7874-4F30-8FAE-794486640756}" type="datetimeFigureOut">
              <a:rPr lang="nl-NL" smtClean="0"/>
              <a:t>6-2-2023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D78EB88-C00F-4B6E-B048-23743184E2BA}" type="slidenum">
              <a:rPr lang="nl-NL" smtClean="0"/>
              <a:t>‹nr.›</a:t>
            </a:fld>
            <a:endParaRPr lang="nl-NL"/>
          </a:p>
        </p:txBody>
      </p:sp>
      <p:sp>
        <p:nvSpPr>
          <p:cNvPr id="9" name="Content Placeholder 8"/>
          <p:cNvSpPr>
            <a:spLocks noGrp="1"/>
          </p:cNvSpPr>
          <p:nvPr>
            <p:ph sz="quarter" idx="13"/>
          </p:nvPr>
        </p:nvSpPr>
        <p:spPr>
          <a:xfrm>
            <a:off x="1042416" y="2313432"/>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BED2D72-7874-4F30-8FAE-794486640756}" type="datetimeFigureOut">
              <a:rPr lang="nl-NL" smtClean="0"/>
              <a:t>6-2-2023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8BED2D72-7874-4F30-8FAE-794486640756}" type="datetimeFigureOut">
              <a:rPr lang="nl-NL" smtClean="0"/>
              <a:t>6-2-2023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D2D72-7874-4F30-8FAE-794486640756}" type="datetimeFigureOut">
              <a:rPr lang="nl-NL" smtClean="0"/>
              <a:t>6-2-2023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BED2D72-7874-4F30-8FAE-794486640756}" type="datetimeFigureOut">
              <a:rPr lang="nl-NL" smtClean="0"/>
              <a:t>6-2-2023</a:t>
            </a:fld>
            <a:endParaRPr lang="nl-NL"/>
          </a:p>
        </p:txBody>
      </p:sp>
      <p:sp>
        <p:nvSpPr>
          <p:cNvPr id="7" name="Slide Number Placeholder 6"/>
          <p:cNvSpPr>
            <a:spLocks noGrp="1"/>
          </p:cNvSpPr>
          <p:nvPr>
            <p:ph type="sldNum" sz="quarter" idx="12"/>
          </p:nvPr>
        </p:nvSpPr>
        <p:spPr/>
        <p:txBody>
          <a:bodyPr/>
          <a:lstStyle/>
          <a:p>
            <a:fld id="{8D78EB88-C00F-4B6E-B048-23743184E2BA}" type="slidenum">
              <a:rPr lang="nl-NL" smtClean="0"/>
              <a:t>‹nr.›</a:t>
            </a:fld>
            <a:endParaRPr lang="nl-N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NL" smtClean="0"/>
              <a:t>Klik om de stijl te bewerken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NL" smtClean="0"/>
              <a:t>Klik om de stijl te bewerken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BED2D72-7874-4F30-8FAE-794486640756}" type="datetimeFigureOut">
              <a:rPr lang="nl-NL" smtClean="0"/>
              <a:t>6-2-2023</a:t>
            </a:fld>
            <a:endParaRPr lang="nl-N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7" name="Slide Number Placeholder 6"/>
          <p:cNvSpPr>
            <a:spLocks noGrp="1"/>
          </p:cNvSpPr>
          <p:nvPr>
            <p:ph type="sldNum" sz="quarter" idx="12"/>
          </p:nvPr>
        </p:nvSpPr>
        <p:spPr/>
        <p:txBody>
          <a:bodyPr/>
          <a:lstStyle/>
          <a:p>
            <a:fld id="{8D78EB88-C00F-4B6E-B048-23743184E2BA}"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BED2D72-7874-4F30-8FAE-794486640756}" type="datetimeFigureOut">
              <a:rPr lang="nl-NL" smtClean="0"/>
              <a:t>6-2-2023</a:t>
            </a:fld>
            <a:endParaRPr lang="nl-N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D78EB88-C00F-4B6E-B048-23743184E2BA}"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nl/url?sa=i&amp;rct=j&amp;q=&amp;esrc=s&amp;source=images&amp;cd=&amp;cad=rja&amp;uact=8&amp;ved=0ahUKEwiZlpKAjPvPAhUErxoKHX46DgkQjRwIBw&amp;url=http://bertbreed.blogspot.com/2013/08/col-de-donon.html&amp;psig=AFQjCNFJtt73TkGLulYq86UUwpDX-YqYnA&amp;ust=147766137497724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hyperlink" Target="http://www.google.nl/url?sa=i&amp;rct=j&amp;q=&amp;esrc=s&amp;source=images&amp;cd=&amp;cad=rja&amp;uact=8&amp;ved=0ahUKEwiA1436g_vPAhVEORoKHUp2D6YQjRwIBw&amp;url=http://www.energeticanatura-blog.com/nl/voeding/sport-voeding/&amp;psig=AFQjCNG6nYnMnCqF0bOQu6h6fNm7TK7ovg&amp;ust=1477659287078989"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hyperlink" Target="http://www.google.nl/url?sa=i&amp;rct=j&amp;q=&amp;esrc=s&amp;source=images&amp;cd=&amp;cad=rja&amp;uact=8&amp;ved=0ahUKEwiogrKtqPPQAhUGthoKHQanAR0QjRwIBw&amp;url=http://www.smulweb.nl/wiki/32/Banaan&amp;psig=AFQjCNGf4MFuIhLN-q7DrNfkD9Mo9IXotA&amp;ust=1481792228183403"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s://www.google.nl/url?sa=i&amp;rct=j&amp;q=&amp;esrc=s&amp;source=images&amp;cd=&amp;cad=rja&amp;uact=8&amp;ved=0ahUKEwiV3f6PpvPQAhWQDRoKHRc0DxIQjRwIBw&amp;url=https://zonnatura.nl/producten/knijpfruit-mango-wortel-sinaasappel/&amp;psig=AFQjCNFjMQdXFbdszTYMRezURsa6BxWo8Q&amp;ust=148179162685808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S_enq-KzQAhXDPBQKHeeJDKYQjRwIBw&amp;url=http://www.crashdieetinfo.nl/kwarkdieet/kwarkdieet/&amp;bvm=bv.138493631,d.d24&amp;psig=AFQjCNF1XSH7MMB3stcVv9K_33NV8OP0lg&amp;ust=14793742776282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nl/url?sa=i&amp;rct=j&amp;q=&amp;esrc=s&amp;source=images&amp;cd=&amp;cad=rja&amp;uact=8&amp;ved=0ahUKEwiuhuaJ-qzQAhXCvBQKHf5yAqUQjRwIBw&amp;url=https://www.mantel.com/blog/kramp-tijdens-het-fietsen-hoe-komt-het-en-hoe-voorkom-je-het/&amp;bvm=bv.138493631,d.d24&amp;psig=AFQjCNEZ-pZCQwWmuPVxjbn00fdrB-Bc2g&amp;ust=147937461314030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nl/url?sa=i&amp;rct=j&amp;q=&amp;esrc=s&amp;source=images&amp;cd=&amp;cad=rja&amp;uact=8&amp;ved=0ahUKEwiLvb_htOTQAhUJfRoKHbiWC-AQjRwIBw&amp;url=http://voeding-en-fitness.nl/supplementen/&amp;bvm=bv.140915558,d.d2s&amp;psig=AFQjCNGo0aOHUlxk_mJJJBtu6a89_SClJg&amp;ust=148127984487284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nl/url?sa=i&amp;url=https://www.pallasactief.nl/petje-op-petje-af&amp;psig=AOvVaw0NuHzi6IOHGqcP2BmYHJlU&amp;ust=1582202316568000&amp;source=images&amp;cd=vfe&amp;ved=0CAIQjRxqFwoTCPij-IzR3ecCFQAAAAAdAAAAAB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nl/url?sa=i&amp;url=https://www.fiets.nl/2019/02/20/meer-eten-meer-afvallen/&amp;psig=AOvVaw2Yz5Ofl5nNY0G4h5dYQDoG&amp;ust=1581504591459000&amp;source=images&amp;cd=vfe&amp;ved=0CAIQjRxqFwoTCKjS-u6pyecCFQAAAAAdAAAAABA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Cw9uniPvPAhUG1hoKHdfpDLoQjRwIBw&amp;url=https://www.pinterest.com/59hilda/afvallen-met-wijsheden-en-humor/&amp;bvm=bv.136811127,d.ZGg&amp;psig=AFQjCNEOPICBD-l8BV5zxNTcKLYodAueXA&amp;ust=147766042828966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nl/url?sa=i&amp;url=https://blog.decathlon.nl/koffie-en-sporten/&amp;psig=AOvVaw3sYOnyjmfAlYs3FUZWgzcs&amp;ust=1581505426108000&amp;source=images&amp;cd=vfe&amp;ved=0CAIQjRxqFwoTCNDp5Y2tyecCFQAAAAAdAAAAAB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Vpvrt36zQAhUF8RQKHQqoD6cQjRwIBw&amp;url=http://trisportpharma.be/nl-Recupro.html&amp;bvm=bv.138493631,d.d24&amp;psig=AFQjCNGAKaGsPZhCSjVDWMhAeiCvOTrmmA&amp;ust=147936758585666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j_Jb35azQAhXGaRQKHXHsDqYQjRwIBw&amp;url=http://www.fitnessportal.nl/voeding/eten/tips-over-eten-voor-en-na-het-sporten/&amp;bvm=bv.138493631,d.d24&amp;psig=AFQjCNFBAvzzR1yVqR4QUvWdagVe7mtDDA&amp;ust=147936911137674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O9LKB4azQAhXEUBQKHQ8aAaYQjRwIBw&amp;url=http://popeye.wikia.com/wiki/File:Oh_Popeye.png&amp;bvm=bv.138493631,d.d24&amp;psig=AFQjCNHdZRUUxE0yuB0uHOEHqypzzgpxNA&amp;ust=147936788861567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4198" y="476672"/>
            <a:ext cx="7772400" cy="1470025"/>
          </a:xfrm>
        </p:spPr>
        <p:txBody>
          <a:bodyPr/>
          <a:lstStyle/>
          <a:p>
            <a:r>
              <a:rPr lang="nl-NL" dirty="0" smtClean="0"/>
              <a:t>Voel je TOP </a:t>
            </a:r>
            <a:endParaRPr lang="nl-NL" dirty="0"/>
          </a:p>
        </p:txBody>
      </p:sp>
      <p:sp>
        <p:nvSpPr>
          <p:cNvPr id="3" name="Ondertitel 2"/>
          <p:cNvSpPr>
            <a:spLocks noGrp="1"/>
          </p:cNvSpPr>
          <p:nvPr>
            <p:ph type="subTitle" idx="1"/>
          </p:nvPr>
        </p:nvSpPr>
        <p:spPr>
          <a:xfrm>
            <a:off x="179512" y="2204864"/>
            <a:ext cx="6400800" cy="1752600"/>
          </a:xfrm>
        </p:spPr>
        <p:txBody>
          <a:bodyPr/>
          <a:lstStyle/>
          <a:p>
            <a:r>
              <a:rPr lang="en-US" b="1" dirty="0" err="1" smtClean="0"/>
              <a:t>Gezonde</a:t>
            </a:r>
            <a:r>
              <a:rPr lang="en-US" b="1" dirty="0" smtClean="0"/>
              <a:t> </a:t>
            </a:r>
            <a:r>
              <a:rPr lang="en-US" b="1" dirty="0" err="1" smtClean="0"/>
              <a:t>voeding</a:t>
            </a:r>
            <a:r>
              <a:rPr lang="en-US" b="1" dirty="0" smtClean="0"/>
              <a:t> voor </a:t>
            </a:r>
            <a:r>
              <a:rPr lang="en-US" b="1" dirty="0" err="1" smtClean="0"/>
              <a:t>tijdens</a:t>
            </a:r>
            <a:r>
              <a:rPr lang="en-US" b="1" dirty="0" smtClean="0"/>
              <a:t> en </a:t>
            </a:r>
            <a:r>
              <a:rPr lang="en-US" b="1" dirty="0" err="1" smtClean="0"/>
              <a:t>na</a:t>
            </a:r>
            <a:endParaRPr lang="en-US" b="1" dirty="0"/>
          </a:p>
          <a:p>
            <a:r>
              <a:rPr lang="en-US" b="1" dirty="0"/>
              <a:t>h</a:t>
            </a:r>
            <a:r>
              <a:rPr lang="en-US" b="1" dirty="0" smtClean="0"/>
              <a:t>et </a:t>
            </a:r>
            <a:r>
              <a:rPr lang="en-US" b="1" dirty="0" err="1" smtClean="0"/>
              <a:t>fietsen</a:t>
            </a:r>
            <a:endParaRPr lang="en-US" b="1" dirty="0" smtClean="0"/>
          </a:p>
          <a:p>
            <a:endParaRPr lang="en-US" b="1" dirty="0"/>
          </a:p>
          <a:p>
            <a:r>
              <a:rPr lang="en-US" sz="1400" dirty="0" smtClean="0"/>
              <a:t>04-02-2023</a:t>
            </a:r>
            <a:endParaRPr lang="nl-NL" dirty="0"/>
          </a:p>
        </p:txBody>
      </p:sp>
      <p:pic>
        <p:nvPicPr>
          <p:cNvPr id="1040" name="Picture 16" descr="Afbeeldingsresultaat voor eten tijdens het wielrennen cartoo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6" r="16372"/>
          <a:stretch/>
        </p:blipFill>
        <p:spPr bwMode="auto">
          <a:xfrm>
            <a:off x="4631464" y="2564904"/>
            <a:ext cx="352267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03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Eten voor het fietsen</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2267744" y="2312996"/>
            <a:ext cx="4762500" cy="3914775"/>
          </a:xfrm>
          <a:prstGeom prst="rect">
            <a:avLst/>
          </a:prstGeom>
        </p:spPr>
      </p:pic>
    </p:spTree>
    <p:extLst>
      <p:ext uri="{BB962C8B-B14F-4D97-AF65-F5344CB8AC3E}">
        <p14:creationId xmlns:p14="http://schemas.microsoft.com/office/powerpoint/2010/main" val="287008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 het sporten</a:t>
            </a:r>
            <a:endParaRPr lang="nl-NL" dirty="0"/>
          </a:p>
        </p:txBody>
      </p:sp>
      <p:sp>
        <p:nvSpPr>
          <p:cNvPr id="3" name="Tijdelijke aanduiding voor inhoud 2"/>
          <p:cNvSpPr>
            <a:spLocks noGrp="1"/>
          </p:cNvSpPr>
          <p:nvPr>
            <p:ph idx="1"/>
          </p:nvPr>
        </p:nvSpPr>
        <p:spPr/>
        <p:txBody>
          <a:bodyPr>
            <a:normAutofit/>
          </a:bodyPr>
          <a:lstStyle/>
          <a:p>
            <a:r>
              <a:rPr lang="en-US" dirty="0" smtClean="0"/>
              <a:t>In de </a:t>
            </a:r>
            <a:r>
              <a:rPr lang="en-US" dirty="0" err="1" smtClean="0"/>
              <a:t>ochtend</a:t>
            </a:r>
            <a:r>
              <a:rPr lang="en-US" dirty="0" smtClean="0"/>
              <a:t> </a:t>
            </a:r>
            <a:r>
              <a:rPr lang="en-US" dirty="0" err="1" smtClean="0"/>
              <a:t>fietsen</a:t>
            </a:r>
            <a:r>
              <a:rPr lang="en-US" dirty="0" smtClean="0"/>
              <a:t>? </a:t>
            </a:r>
          </a:p>
          <a:p>
            <a:pPr lvl="1"/>
            <a:r>
              <a:rPr lang="en-US" dirty="0" smtClean="0"/>
              <a:t>Neem </a:t>
            </a:r>
            <a:r>
              <a:rPr lang="en-US" dirty="0" err="1" smtClean="0"/>
              <a:t>dan</a:t>
            </a:r>
            <a:r>
              <a:rPr lang="en-US" dirty="0" smtClean="0"/>
              <a:t> </a:t>
            </a:r>
            <a:r>
              <a:rPr lang="en-US" dirty="0" err="1" smtClean="0"/>
              <a:t>gewoon</a:t>
            </a:r>
            <a:r>
              <a:rPr lang="en-US" dirty="0" smtClean="0"/>
              <a:t> je </a:t>
            </a:r>
            <a:r>
              <a:rPr lang="en-US" dirty="0" err="1" smtClean="0"/>
              <a:t>ontbijt</a:t>
            </a:r>
            <a:r>
              <a:rPr lang="en-US" dirty="0" smtClean="0"/>
              <a:t> + </a:t>
            </a:r>
            <a:r>
              <a:rPr lang="en-US" dirty="0" err="1" smtClean="0"/>
              <a:t>een</a:t>
            </a:r>
            <a:r>
              <a:rPr lang="en-US" dirty="0" smtClean="0"/>
              <a:t> </a:t>
            </a:r>
            <a:r>
              <a:rPr lang="en-US" dirty="0" err="1" smtClean="0"/>
              <a:t>beker</a:t>
            </a:r>
            <a:r>
              <a:rPr lang="en-US" dirty="0" smtClean="0"/>
              <a:t> extra </a:t>
            </a:r>
            <a:r>
              <a:rPr lang="en-US" dirty="0" err="1" smtClean="0"/>
              <a:t>drinken</a:t>
            </a:r>
            <a:r>
              <a:rPr lang="en-US" dirty="0" smtClean="0"/>
              <a:t> (thee, water, </a:t>
            </a:r>
            <a:r>
              <a:rPr lang="en-US" dirty="0" err="1" smtClean="0"/>
              <a:t>koffie</a:t>
            </a:r>
            <a:r>
              <a:rPr lang="en-US" dirty="0" smtClean="0"/>
              <a:t>) </a:t>
            </a:r>
            <a:endParaRPr lang="nl-NL" dirty="0" smtClean="0"/>
          </a:p>
        </p:txBody>
      </p:sp>
      <p:pic>
        <p:nvPicPr>
          <p:cNvPr id="4" name="Picture 2" descr="Afbeeldingsresultaat voor sport en voedin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3" r="3109"/>
          <a:stretch/>
        </p:blipFill>
        <p:spPr bwMode="auto">
          <a:xfrm>
            <a:off x="5796136" y="980728"/>
            <a:ext cx="2132430" cy="11404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zond broodbeleg - Optima Vi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960" y="4178183"/>
            <a:ext cx="2005761" cy="1654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x een warm bordje havermout - Brenda Kook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1854" y="4174747"/>
            <a:ext cx="1187028" cy="1657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 is lekker op een cracker? - Proud2B-eat - Proud2b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0516" y="4160149"/>
            <a:ext cx="2194412" cy="1672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eveel cafeïne mag je per dag? | Voedingscentrum"/>
          <p:cNvPicPr>
            <a:picLocks noChangeAspect="1" noChangeArrowheads="1"/>
          </p:cNvPicPr>
          <p:nvPr/>
        </p:nvPicPr>
        <p:blipFill rotWithShape="1">
          <a:blip r:embed="rId7">
            <a:extLst>
              <a:ext uri="{28A0092B-C50C-407E-A947-70E740481C1C}">
                <a14:useLocalDpi xmlns:a14="http://schemas.microsoft.com/office/drawing/2010/main" val="0"/>
              </a:ext>
            </a:extLst>
          </a:blip>
          <a:srcRect l="19730" t="2439" r="20040"/>
          <a:stretch/>
        </p:blipFill>
        <p:spPr bwMode="auto">
          <a:xfrm>
            <a:off x="6438023" y="4160149"/>
            <a:ext cx="2219166" cy="172819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381962" y="116632"/>
            <a:ext cx="2960777" cy="369332"/>
          </a:xfrm>
          <a:prstGeom prst="rect">
            <a:avLst/>
          </a:prstGeom>
          <a:noFill/>
        </p:spPr>
        <p:txBody>
          <a:bodyPr wrap="square" rtlCol="0">
            <a:spAutoFit/>
          </a:bodyPr>
          <a:lstStyle/>
          <a:p>
            <a:r>
              <a:rPr lang="nl-NL" dirty="0" smtClean="0">
                <a:solidFill>
                  <a:schemeClr val="bg1"/>
                </a:solidFill>
              </a:rPr>
              <a:t>Voor het fietsen</a:t>
            </a:r>
            <a:endParaRPr lang="nl-NL" dirty="0">
              <a:solidFill>
                <a:schemeClr val="bg1"/>
              </a:solidFill>
            </a:endParaRPr>
          </a:p>
        </p:txBody>
      </p:sp>
    </p:spTree>
    <p:extLst>
      <p:ext uri="{BB962C8B-B14F-4D97-AF65-F5344CB8AC3E}">
        <p14:creationId xmlns:p14="http://schemas.microsoft.com/office/powerpoint/2010/main" val="339093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Fiets</a:t>
            </a:r>
            <a:r>
              <a:rPr lang="en-US" dirty="0" smtClean="0"/>
              <a:t> je in de </a:t>
            </a:r>
            <a:r>
              <a:rPr lang="en-US" dirty="0" err="1" smtClean="0"/>
              <a:t>middag</a:t>
            </a:r>
            <a:r>
              <a:rPr lang="en-US" dirty="0"/>
              <a:t> </a:t>
            </a:r>
            <a:r>
              <a:rPr lang="en-US" dirty="0" smtClean="0"/>
              <a:t>of </a:t>
            </a:r>
            <a:r>
              <a:rPr lang="en-US" dirty="0" err="1" smtClean="0"/>
              <a:t>avond</a:t>
            </a:r>
            <a:r>
              <a:rPr lang="en-US" dirty="0" smtClean="0"/>
              <a:t>?</a:t>
            </a:r>
            <a:endParaRPr lang="nl-NL" dirty="0"/>
          </a:p>
        </p:txBody>
      </p:sp>
      <p:sp>
        <p:nvSpPr>
          <p:cNvPr id="3" name="Tijdelijke aanduiding voor inhoud 2"/>
          <p:cNvSpPr>
            <a:spLocks noGrp="1"/>
          </p:cNvSpPr>
          <p:nvPr>
            <p:ph idx="1"/>
          </p:nvPr>
        </p:nvSpPr>
        <p:spPr/>
        <p:txBody>
          <a:bodyPr/>
          <a:lstStyle/>
          <a:p>
            <a:r>
              <a:rPr lang="nl-NL" dirty="0" smtClean="0"/>
              <a:t>2-3uur </a:t>
            </a:r>
            <a:r>
              <a:rPr lang="nl-NL" b="1" dirty="0" smtClean="0"/>
              <a:t>voor</a:t>
            </a:r>
            <a:r>
              <a:rPr lang="nl-NL" dirty="0" smtClean="0"/>
              <a:t> het sporten een maaltijd, lunch of warme maaltijd</a:t>
            </a:r>
            <a:endParaRPr lang="nl-NL" dirty="0"/>
          </a:p>
          <a:p>
            <a:endParaRPr lang="nl-NL" dirty="0"/>
          </a:p>
          <a:p>
            <a:r>
              <a:rPr lang="nl-NL" dirty="0"/>
              <a:t>1uur </a:t>
            </a:r>
            <a:r>
              <a:rPr lang="nl-NL" b="1" dirty="0"/>
              <a:t>voor</a:t>
            </a:r>
            <a:r>
              <a:rPr lang="nl-NL" dirty="0"/>
              <a:t> het </a:t>
            </a:r>
            <a:r>
              <a:rPr lang="nl-NL" dirty="0" smtClean="0"/>
              <a:t>fietsen </a:t>
            </a:r>
            <a:r>
              <a:rPr lang="nl-NL" dirty="0"/>
              <a:t>eventueel een tussendoortje</a:t>
            </a:r>
            <a:r>
              <a:rPr lang="nl-NL" dirty="0" smtClean="0"/>
              <a:t>.</a:t>
            </a:r>
          </a:p>
          <a:p>
            <a:endParaRPr lang="nl-NL" dirty="0"/>
          </a:p>
          <a:p>
            <a:endParaRPr lang="nl-NL" dirty="0"/>
          </a:p>
        </p:txBody>
      </p:sp>
      <p:pic>
        <p:nvPicPr>
          <p:cNvPr id="2050" name="Picture 2" descr="Banaan | Voedingscen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725144"/>
            <a:ext cx="2256048" cy="9898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eg voor op je cracker - Stéfani gets f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509120"/>
            <a:ext cx="2164329" cy="162324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294124" y="32048"/>
            <a:ext cx="3032785" cy="369332"/>
          </a:xfrm>
          <a:prstGeom prst="rect">
            <a:avLst/>
          </a:prstGeom>
          <a:noFill/>
        </p:spPr>
        <p:txBody>
          <a:bodyPr wrap="square" rtlCol="0">
            <a:spAutoFit/>
          </a:bodyPr>
          <a:lstStyle/>
          <a:p>
            <a:r>
              <a:rPr lang="nl-NL" dirty="0" smtClean="0">
                <a:solidFill>
                  <a:schemeClr val="bg1"/>
                </a:solidFill>
              </a:rPr>
              <a:t>Voor het fietsen </a:t>
            </a:r>
            <a:endParaRPr lang="nl-NL" dirty="0">
              <a:solidFill>
                <a:schemeClr val="bg1"/>
              </a:solidFill>
            </a:endParaRPr>
          </a:p>
        </p:txBody>
      </p:sp>
    </p:spTree>
    <p:extLst>
      <p:ext uri="{BB962C8B-B14F-4D97-AF65-F5344CB8AC3E}">
        <p14:creationId xmlns:p14="http://schemas.microsoft.com/office/powerpoint/2010/main" val="403486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Eten</a:t>
            </a:r>
            <a:r>
              <a:rPr lang="en-US" dirty="0" smtClean="0"/>
              <a:t> </a:t>
            </a:r>
            <a:r>
              <a:rPr lang="en-US" dirty="0" err="1" smtClean="0"/>
              <a:t>tijdens</a:t>
            </a:r>
            <a:r>
              <a:rPr lang="en-US" dirty="0" smtClean="0"/>
              <a:t> het </a:t>
            </a:r>
            <a:r>
              <a:rPr lang="en-US" dirty="0" err="1" smtClean="0"/>
              <a:t>fietsen</a:t>
            </a:r>
            <a:endParaRPr lang="nl-NL" dirty="0"/>
          </a:p>
        </p:txBody>
      </p:sp>
      <p:sp>
        <p:nvSpPr>
          <p:cNvPr id="3" name="Tijdelijke aanduiding voor inhoud 2"/>
          <p:cNvSpPr>
            <a:spLocks noGrp="1"/>
          </p:cNvSpPr>
          <p:nvPr>
            <p:ph idx="1"/>
          </p:nvPr>
        </p:nvSpPr>
        <p:spPr/>
        <p:txBody>
          <a:bodyPr/>
          <a:lstStyle/>
          <a:p>
            <a:endParaRPr lang="nl-NL"/>
          </a:p>
        </p:txBody>
      </p:sp>
      <p:pic>
        <p:nvPicPr>
          <p:cNvPr id="1026" name="Picture 2" descr="Afvallen als goede voornemen? 14 tips om je op weg te helpen | Fiets.nl -  Race en MTB web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578" y="2340028"/>
            <a:ext cx="5112568" cy="367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8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Tijdens het fietsen</a:t>
            </a:r>
            <a:endParaRPr lang="nl-NL" dirty="0"/>
          </a:p>
        </p:txBody>
      </p:sp>
      <p:sp>
        <p:nvSpPr>
          <p:cNvPr id="3" name="Tijdelijke aanduiding voor inhoud 2"/>
          <p:cNvSpPr>
            <a:spLocks noGrp="1"/>
          </p:cNvSpPr>
          <p:nvPr>
            <p:ph idx="1"/>
          </p:nvPr>
        </p:nvSpPr>
        <p:spPr/>
        <p:txBody>
          <a:bodyPr/>
          <a:lstStyle/>
          <a:p>
            <a:r>
              <a:rPr lang="nl-NL" dirty="0" smtClean="0"/>
              <a:t>Wanneer je </a:t>
            </a:r>
            <a:r>
              <a:rPr lang="nl-NL" b="1" dirty="0" smtClean="0"/>
              <a:t>2 uur of langer fietst </a:t>
            </a:r>
            <a:r>
              <a:rPr lang="nl-NL" dirty="0" smtClean="0"/>
              <a:t>is het goed om elk uur daarna iets </a:t>
            </a:r>
            <a:r>
              <a:rPr lang="nl-NL" b="1" dirty="0" smtClean="0"/>
              <a:t>kleins</a:t>
            </a:r>
            <a:r>
              <a:rPr lang="nl-NL" dirty="0" smtClean="0"/>
              <a:t> te eten. </a:t>
            </a:r>
          </a:p>
          <a:p>
            <a:r>
              <a:rPr lang="nl-NL" dirty="0" smtClean="0"/>
              <a:t>Wat eet jij onderweg?</a:t>
            </a:r>
          </a:p>
          <a:p>
            <a:pPr marL="365760" lvl="1" indent="0">
              <a:buNone/>
            </a:pPr>
            <a:endParaRPr lang="nl-NL" dirty="0"/>
          </a:p>
          <a:p>
            <a:pPr lvl="1"/>
            <a:endParaRPr lang="nl-NL" dirty="0" smtClean="0"/>
          </a:p>
        </p:txBody>
      </p:sp>
      <p:pic>
        <p:nvPicPr>
          <p:cNvPr id="1030" name="Picture 6" descr="Afbeeldingsresultaat voor banaa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575798"/>
            <a:ext cx="1944216" cy="14594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knijpfrui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781" y="4005064"/>
            <a:ext cx="119595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iscussie op Reddit: Belgen vouwen boterhammen anders dan Nederlanders |  Het leukste van het web | hln.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6438" y="4729478"/>
            <a:ext cx="2441575" cy="128182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108612" y="116632"/>
            <a:ext cx="3096344" cy="369332"/>
          </a:xfrm>
          <a:prstGeom prst="rect">
            <a:avLst/>
          </a:prstGeom>
          <a:noFill/>
        </p:spPr>
        <p:txBody>
          <a:bodyPr wrap="square" rtlCol="0">
            <a:spAutoFit/>
          </a:bodyPr>
          <a:lstStyle/>
          <a:p>
            <a:r>
              <a:rPr lang="nl-NL" dirty="0" smtClean="0">
                <a:solidFill>
                  <a:schemeClr val="bg1"/>
                </a:solidFill>
              </a:rPr>
              <a:t>Tijdens het fietsen</a:t>
            </a:r>
            <a:endParaRPr lang="nl-NL" dirty="0">
              <a:solidFill>
                <a:schemeClr val="bg1"/>
              </a:solidFill>
            </a:endParaRPr>
          </a:p>
        </p:txBody>
      </p:sp>
      <p:pic>
        <p:nvPicPr>
          <p:cNvPr id="5" name="Picture 2" descr="Mueslibol // Bruine tarwemueslibol (p.st.) - bakkerijkwakman.n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4071" y="4513856"/>
            <a:ext cx="1766113" cy="147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53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Drinken</a:t>
            </a:r>
            <a:r>
              <a:rPr lang="en-US" dirty="0" smtClean="0"/>
              <a:t> </a:t>
            </a:r>
            <a:r>
              <a:rPr lang="en-US" dirty="0" err="1" smtClean="0"/>
              <a:t>tijdens</a:t>
            </a:r>
            <a:r>
              <a:rPr lang="en-US" dirty="0" smtClean="0"/>
              <a:t> het </a:t>
            </a:r>
            <a:r>
              <a:rPr lang="en-US" dirty="0" err="1" smtClean="0"/>
              <a:t>fietsen</a:t>
            </a:r>
            <a:endParaRPr lang="nl-NL" dirty="0"/>
          </a:p>
        </p:txBody>
      </p:sp>
      <p:sp>
        <p:nvSpPr>
          <p:cNvPr id="3" name="Tijdelijke aanduiding voor inhoud 2"/>
          <p:cNvSpPr>
            <a:spLocks noGrp="1"/>
          </p:cNvSpPr>
          <p:nvPr>
            <p:ph idx="1"/>
          </p:nvPr>
        </p:nvSpPr>
        <p:spPr/>
        <p:txBody>
          <a:bodyPr/>
          <a:lstStyle/>
          <a:p>
            <a:r>
              <a:rPr lang="en-US" dirty="0" smtClean="0"/>
              <a:t>Je </a:t>
            </a:r>
            <a:r>
              <a:rPr lang="en-US" dirty="0" err="1" smtClean="0"/>
              <a:t>zweet</a:t>
            </a:r>
            <a:r>
              <a:rPr lang="en-US" dirty="0" smtClean="0"/>
              <a:t>, </a:t>
            </a:r>
            <a:r>
              <a:rPr lang="en-US" dirty="0" err="1" smtClean="0"/>
              <a:t>daarom</a:t>
            </a:r>
            <a:r>
              <a:rPr lang="en-US" dirty="0" smtClean="0"/>
              <a:t> is het </a:t>
            </a:r>
            <a:r>
              <a:rPr lang="en-US" dirty="0" err="1" smtClean="0"/>
              <a:t>belangrijk</a:t>
            </a:r>
            <a:r>
              <a:rPr lang="en-US" dirty="0" smtClean="0"/>
              <a:t> om </a:t>
            </a:r>
            <a:r>
              <a:rPr lang="en-US" dirty="0" err="1" smtClean="0"/>
              <a:t>te</a:t>
            </a:r>
            <a:r>
              <a:rPr lang="en-US" dirty="0" smtClean="0"/>
              <a:t> </a:t>
            </a:r>
            <a:r>
              <a:rPr lang="en-US" dirty="0" err="1" smtClean="0"/>
              <a:t>drinken</a:t>
            </a:r>
            <a:r>
              <a:rPr lang="en-US" dirty="0" smtClean="0"/>
              <a:t> </a:t>
            </a:r>
            <a:r>
              <a:rPr lang="en-US" dirty="0" err="1" smtClean="0"/>
              <a:t>tijdens</a:t>
            </a:r>
            <a:r>
              <a:rPr lang="en-US" dirty="0" smtClean="0"/>
              <a:t> het </a:t>
            </a:r>
            <a:r>
              <a:rPr lang="en-US" dirty="0" err="1" smtClean="0"/>
              <a:t>fietsen</a:t>
            </a:r>
            <a:r>
              <a:rPr lang="en-US" dirty="0" smtClean="0"/>
              <a:t>. </a:t>
            </a:r>
          </a:p>
          <a:p>
            <a:r>
              <a:rPr lang="en-US" dirty="0" smtClean="0"/>
              <a:t>1 </a:t>
            </a:r>
            <a:r>
              <a:rPr lang="en-US" dirty="0" err="1" smtClean="0"/>
              <a:t>uur</a:t>
            </a:r>
            <a:r>
              <a:rPr lang="en-US" dirty="0" smtClean="0"/>
              <a:t> of minder? Water is </a:t>
            </a:r>
            <a:r>
              <a:rPr lang="en-US" dirty="0" err="1" smtClean="0"/>
              <a:t>voldoende</a:t>
            </a:r>
            <a:r>
              <a:rPr lang="en-US" dirty="0" smtClean="0"/>
              <a:t>. </a:t>
            </a:r>
            <a:r>
              <a:rPr lang="en-US" dirty="0"/>
              <a:t> </a:t>
            </a:r>
            <a:endParaRPr lang="en-US" dirty="0" smtClean="0"/>
          </a:p>
          <a:p>
            <a:r>
              <a:rPr lang="en-US" dirty="0" smtClean="0"/>
              <a:t>Langer </a:t>
            </a:r>
            <a:r>
              <a:rPr lang="en-US" dirty="0" err="1" smtClean="0"/>
              <a:t>dan</a:t>
            </a:r>
            <a:r>
              <a:rPr lang="en-US" dirty="0" smtClean="0"/>
              <a:t> 1 </a:t>
            </a:r>
            <a:r>
              <a:rPr lang="en-US" dirty="0" err="1" smtClean="0"/>
              <a:t>uur</a:t>
            </a:r>
            <a:r>
              <a:rPr lang="en-US" dirty="0" smtClean="0"/>
              <a:t>? Neem </a:t>
            </a:r>
            <a:r>
              <a:rPr lang="en-US" dirty="0" err="1" smtClean="0"/>
              <a:t>een</a:t>
            </a:r>
            <a:r>
              <a:rPr lang="en-US" dirty="0" smtClean="0"/>
              <a:t> </a:t>
            </a:r>
            <a:r>
              <a:rPr lang="en-US" dirty="0" err="1" smtClean="0"/>
              <a:t>hypotone</a:t>
            </a:r>
            <a:r>
              <a:rPr lang="en-US" dirty="0" smtClean="0"/>
              <a:t> </a:t>
            </a:r>
            <a:r>
              <a:rPr lang="en-US" dirty="0" err="1" smtClean="0"/>
              <a:t>sportdrank</a:t>
            </a:r>
            <a:r>
              <a:rPr lang="en-US" dirty="0" smtClean="0"/>
              <a:t> (max. 4 gram </a:t>
            </a:r>
            <a:r>
              <a:rPr lang="en-US" dirty="0" err="1" smtClean="0"/>
              <a:t>koolhydraten</a:t>
            </a:r>
            <a:r>
              <a:rPr lang="en-US" dirty="0" smtClean="0"/>
              <a:t> per 100ml) </a:t>
            </a:r>
            <a:r>
              <a:rPr lang="en-US" dirty="0" err="1" smtClean="0"/>
              <a:t>Hierin</a:t>
            </a:r>
            <a:r>
              <a:rPr lang="en-US" dirty="0" smtClean="0"/>
              <a:t> </a:t>
            </a:r>
            <a:r>
              <a:rPr lang="en-US" dirty="0" err="1" smtClean="0"/>
              <a:t>zitten</a:t>
            </a:r>
            <a:r>
              <a:rPr lang="en-US" dirty="0" smtClean="0"/>
              <a:t> </a:t>
            </a:r>
            <a:r>
              <a:rPr lang="en-US" dirty="0" err="1" smtClean="0"/>
              <a:t>vooral</a:t>
            </a:r>
            <a:r>
              <a:rPr lang="en-US" dirty="0" smtClean="0"/>
              <a:t> </a:t>
            </a:r>
            <a:r>
              <a:rPr lang="en-US" dirty="0" err="1" smtClean="0"/>
              <a:t>mineralen</a:t>
            </a:r>
            <a:r>
              <a:rPr lang="en-US" dirty="0" smtClean="0"/>
              <a:t>. </a:t>
            </a:r>
          </a:p>
        </p:txBody>
      </p:sp>
      <p:pic>
        <p:nvPicPr>
          <p:cNvPr id="4098" name="Picture 2" descr="https://media.bodyandfit.com/i/bodyandfit/55222_Image_01?$TTL_PRODUCT_IMAGES$&amp;layer0=$PDP_004$&amp;fmt=auto&amp;img404=no-product-image&amp;v=1&amp;locale=nl-nl,en-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62" y="4078140"/>
            <a:ext cx="2592288"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148064" y="189865"/>
            <a:ext cx="3208202" cy="369332"/>
          </a:xfrm>
          <a:prstGeom prst="rect">
            <a:avLst/>
          </a:prstGeom>
          <a:noFill/>
        </p:spPr>
        <p:txBody>
          <a:bodyPr wrap="square" rtlCol="0">
            <a:spAutoFit/>
          </a:bodyPr>
          <a:lstStyle/>
          <a:p>
            <a:r>
              <a:rPr lang="nl-NL" dirty="0" smtClean="0">
                <a:solidFill>
                  <a:schemeClr val="bg1"/>
                </a:solidFill>
              </a:rPr>
              <a:t>Tijdens het fietsen</a:t>
            </a:r>
            <a:endParaRPr lang="nl-NL" dirty="0">
              <a:solidFill>
                <a:schemeClr val="bg1"/>
              </a:solidFill>
            </a:endParaRPr>
          </a:p>
        </p:txBody>
      </p:sp>
    </p:spTree>
    <p:extLst>
      <p:ext uri="{BB962C8B-B14F-4D97-AF65-F5344CB8AC3E}">
        <p14:creationId xmlns:p14="http://schemas.microsoft.com/office/powerpoint/2010/main" val="2399633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Je gaat 2 uur fietsen, wat neem je mee?</a:t>
            </a:r>
            <a:endParaRPr lang="nl-NL" dirty="0"/>
          </a:p>
        </p:txBody>
      </p:sp>
      <p:sp>
        <p:nvSpPr>
          <p:cNvPr id="3" name="Tijdelijke aanduiding voor inhoud 2"/>
          <p:cNvSpPr>
            <a:spLocks noGrp="1"/>
          </p:cNvSpPr>
          <p:nvPr>
            <p:ph idx="1"/>
          </p:nvPr>
        </p:nvSpPr>
        <p:spPr/>
        <p:txBody>
          <a:bodyPr/>
          <a:lstStyle/>
          <a:p>
            <a:r>
              <a:rPr lang="nl-NL" dirty="0" smtClean="0"/>
              <a:t>1-2 grote bidons water en een bruistablet of een sportdrank met weinig koolhydraten, wel zout en magnesium. </a:t>
            </a:r>
          </a:p>
          <a:p>
            <a:r>
              <a:rPr lang="nl-NL" dirty="0" smtClean="0"/>
              <a:t>Een tussendoortje zoals een banaan, mueslibol, boterham met jam.  </a:t>
            </a:r>
          </a:p>
          <a:p>
            <a:r>
              <a:rPr lang="nl-NL" dirty="0" smtClean="0"/>
              <a:t>Eet na 1 uur je tussendoortje.</a:t>
            </a:r>
          </a:p>
          <a:p>
            <a:r>
              <a:rPr lang="nl-NL" dirty="0" smtClean="0"/>
              <a:t>Neem elke 15 minuten een flinke slok uit je bidon. </a:t>
            </a:r>
            <a:endParaRPr lang="nl-NL" dirty="0"/>
          </a:p>
        </p:txBody>
      </p:sp>
      <p:sp>
        <p:nvSpPr>
          <p:cNvPr id="4" name="Tekstvak 3"/>
          <p:cNvSpPr txBox="1"/>
          <p:nvPr/>
        </p:nvSpPr>
        <p:spPr>
          <a:xfrm>
            <a:off x="5292080" y="116632"/>
            <a:ext cx="3032785" cy="369332"/>
          </a:xfrm>
          <a:prstGeom prst="rect">
            <a:avLst/>
          </a:prstGeom>
          <a:noFill/>
        </p:spPr>
        <p:txBody>
          <a:bodyPr wrap="square" rtlCol="0">
            <a:spAutoFit/>
          </a:bodyPr>
          <a:lstStyle/>
          <a:p>
            <a:r>
              <a:rPr lang="nl-NL" dirty="0" smtClean="0">
                <a:solidFill>
                  <a:schemeClr val="bg1"/>
                </a:solidFill>
              </a:rPr>
              <a:t>Tijdens het fietsen</a:t>
            </a:r>
            <a:endParaRPr lang="nl-NL" dirty="0">
              <a:solidFill>
                <a:schemeClr val="bg1"/>
              </a:solidFill>
            </a:endParaRPr>
          </a:p>
        </p:txBody>
      </p:sp>
    </p:spTree>
    <p:extLst>
      <p:ext uri="{BB962C8B-B14F-4D97-AF65-F5344CB8AC3E}">
        <p14:creationId xmlns:p14="http://schemas.microsoft.com/office/powerpoint/2010/main" val="143060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Als je </a:t>
            </a:r>
            <a:r>
              <a:rPr lang="nl-NL" b="1" dirty="0" smtClean="0"/>
              <a:t>langer</a:t>
            </a:r>
            <a:r>
              <a:rPr lang="nl-NL" dirty="0" smtClean="0"/>
              <a:t> dan 2 uur gaat fietsen:</a:t>
            </a:r>
            <a:endParaRPr lang="nl-NL" dirty="0"/>
          </a:p>
        </p:txBody>
      </p:sp>
      <p:sp>
        <p:nvSpPr>
          <p:cNvPr id="3" name="Tijdelijke aanduiding voor inhoud 2"/>
          <p:cNvSpPr>
            <a:spLocks noGrp="1"/>
          </p:cNvSpPr>
          <p:nvPr>
            <p:ph idx="1"/>
          </p:nvPr>
        </p:nvSpPr>
        <p:spPr/>
        <p:txBody>
          <a:bodyPr/>
          <a:lstStyle/>
          <a:p>
            <a:r>
              <a:rPr lang="nl-NL" dirty="0" smtClean="0"/>
              <a:t>Neem voor elk uur een tussendoortje mee. Dus na 1 uur neem je een tussendoortje, na 2 uur etc. </a:t>
            </a:r>
          </a:p>
          <a:p>
            <a:r>
              <a:rPr lang="nl-NL" dirty="0" smtClean="0"/>
              <a:t>Neem voldoende drinken mee. Kies voor 2 bidons van ieder 750ml. </a:t>
            </a:r>
            <a:endParaRPr lang="nl-NL" dirty="0"/>
          </a:p>
          <a:p>
            <a:endParaRPr lang="nl-NL" dirty="0"/>
          </a:p>
        </p:txBody>
      </p:sp>
      <p:sp>
        <p:nvSpPr>
          <p:cNvPr id="4" name="Tekstvak 3"/>
          <p:cNvSpPr txBox="1"/>
          <p:nvPr/>
        </p:nvSpPr>
        <p:spPr>
          <a:xfrm>
            <a:off x="5220072" y="116632"/>
            <a:ext cx="3208202" cy="369332"/>
          </a:xfrm>
          <a:prstGeom prst="rect">
            <a:avLst/>
          </a:prstGeom>
          <a:noFill/>
        </p:spPr>
        <p:txBody>
          <a:bodyPr wrap="square" rtlCol="0">
            <a:spAutoFit/>
          </a:bodyPr>
          <a:lstStyle/>
          <a:p>
            <a:r>
              <a:rPr lang="nl-NL" dirty="0" smtClean="0">
                <a:solidFill>
                  <a:schemeClr val="bg1"/>
                </a:solidFill>
              </a:rPr>
              <a:t>Tijdens het fietsen</a:t>
            </a:r>
            <a:endParaRPr lang="nl-NL" dirty="0">
              <a:solidFill>
                <a:schemeClr val="bg1"/>
              </a:solidFill>
            </a:endParaRPr>
          </a:p>
        </p:txBody>
      </p:sp>
    </p:spTree>
    <p:extLst>
      <p:ext uri="{BB962C8B-B14F-4D97-AF65-F5344CB8AC3E}">
        <p14:creationId xmlns:p14="http://schemas.microsoft.com/office/powerpoint/2010/main" val="896291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Eten</a:t>
            </a:r>
            <a:r>
              <a:rPr lang="en-US" dirty="0" smtClean="0"/>
              <a:t> </a:t>
            </a:r>
            <a:r>
              <a:rPr lang="en-US" dirty="0" err="1" smtClean="0"/>
              <a:t>na</a:t>
            </a:r>
            <a:r>
              <a:rPr lang="en-US" dirty="0" smtClean="0"/>
              <a:t> het </a:t>
            </a:r>
            <a:r>
              <a:rPr lang="en-US" dirty="0" err="1" smtClean="0"/>
              <a:t>fietsen</a:t>
            </a:r>
            <a:endParaRPr lang="nl-NL" dirty="0"/>
          </a:p>
        </p:txBody>
      </p:sp>
      <p:sp>
        <p:nvSpPr>
          <p:cNvPr id="3" name="Tijdelijke aanduiding voor inhoud 2"/>
          <p:cNvSpPr>
            <a:spLocks noGrp="1"/>
          </p:cNvSpPr>
          <p:nvPr>
            <p:ph idx="1"/>
          </p:nvPr>
        </p:nvSpPr>
        <p:spPr/>
        <p:txBody>
          <a:bodyPr/>
          <a:lstStyle/>
          <a:p>
            <a:endParaRPr lang="nl-NL"/>
          </a:p>
        </p:txBody>
      </p:sp>
      <p:pic>
        <p:nvPicPr>
          <p:cNvPr id="2050" name="Picture 2" descr="Is skyr gezonder dan yoghurt of kwark? | Gezondheids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64904"/>
            <a:ext cx="5097407" cy="286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6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 het fietsen</a:t>
            </a:r>
            <a:endParaRPr lang="nl-NL" dirty="0"/>
          </a:p>
        </p:txBody>
      </p:sp>
      <p:sp>
        <p:nvSpPr>
          <p:cNvPr id="3" name="Tijdelijke aanduiding voor inhoud 2"/>
          <p:cNvSpPr>
            <a:spLocks noGrp="1"/>
          </p:cNvSpPr>
          <p:nvPr>
            <p:ph idx="1"/>
          </p:nvPr>
        </p:nvSpPr>
        <p:spPr/>
        <p:txBody>
          <a:bodyPr/>
          <a:lstStyle/>
          <a:p>
            <a:r>
              <a:rPr lang="nl-NL" dirty="0" smtClean="0"/>
              <a:t>Een extra eetmoment na het fietsen als je langer dan 2 uur hebt gefietst! </a:t>
            </a:r>
          </a:p>
          <a:p>
            <a:r>
              <a:rPr lang="nl-NL" dirty="0" smtClean="0"/>
              <a:t>Koolhydraten EN eiwitten, dus bijvoorbeeld een schaaltje magere kwark met fruit</a:t>
            </a:r>
            <a:r>
              <a:rPr lang="nl-NL" dirty="0"/>
              <a:t> </a:t>
            </a:r>
            <a:r>
              <a:rPr lang="nl-NL" dirty="0" smtClean="0"/>
              <a:t>of een sneetje volkorenbrood met 30+ kaas</a:t>
            </a:r>
          </a:p>
          <a:p>
            <a:r>
              <a:rPr lang="nl-NL" dirty="0" smtClean="0"/>
              <a:t>Overdrijf niet!!!</a:t>
            </a:r>
            <a:r>
              <a:rPr lang="nl-NL" dirty="0"/>
              <a:t> </a:t>
            </a:r>
            <a:r>
              <a:rPr lang="nl-NL" dirty="0" smtClean="0"/>
              <a:t>Het zit er sneller aan dan dat het eraf gaat… </a:t>
            </a:r>
          </a:p>
        </p:txBody>
      </p:sp>
      <p:pic>
        <p:nvPicPr>
          <p:cNvPr id="13314" name="Picture 2" descr="Afbeeldingsresultaat voor kwark met frui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666" y="5229200"/>
            <a:ext cx="1771953" cy="117539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436096" y="86365"/>
            <a:ext cx="3168352" cy="369332"/>
          </a:xfrm>
          <a:prstGeom prst="rect">
            <a:avLst/>
          </a:prstGeom>
          <a:noFill/>
        </p:spPr>
        <p:txBody>
          <a:bodyPr wrap="square" rtlCol="0">
            <a:spAutoFit/>
          </a:bodyPr>
          <a:lstStyle/>
          <a:p>
            <a:r>
              <a:rPr lang="nl-NL" dirty="0" smtClean="0">
                <a:solidFill>
                  <a:schemeClr val="bg1"/>
                </a:solidFill>
              </a:rPr>
              <a:t>Na het fietsen</a:t>
            </a:r>
            <a:endParaRPr lang="nl-NL" dirty="0">
              <a:solidFill>
                <a:schemeClr val="bg1"/>
              </a:solidFill>
            </a:endParaRPr>
          </a:p>
        </p:txBody>
      </p:sp>
    </p:spTree>
    <p:extLst>
      <p:ext uri="{BB962C8B-B14F-4D97-AF65-F5344CB8AC3E}">
        <p14:creationId xmlns:p14="http://schemas.microsoft.com/office/powerpoint/2010/main" val="1529598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Voorstellen</a:t>
            </a:r>
            <a:endParaRPr lang="nl-NL" dirty="0"/>
          </a:p>
        </p:txBody>
      </p:sp>
      <p:sp>
        <p:nvSpPr>
          <p:cNvPr id="3" name="Tijdelijke aanduiding voor inhoud 2"/>
          <p:cNvSpPr>
            <a:spLocks noGrp="1"/>
          </p:cNvSpPr>
          <p:nvPr>
            <p:ph idx="1"/>
          </p:nvPr>
        </p:nvSpPr>
        <p:spPr/>
        <p:txBody>
          <a:bodyPr/>
          <a:lstStyle/>
          <a:p>
            <a:r>
              <a:rPr lang="en-US" dirty="0" err="1" smtClean="0"/>
              <a:t>Ik</a:t>
            </a:r>
            <a:r>
              <a:rPr lang="en-US" dirty="0" smtClean="0"/>
              <a:t> ben Suzan Nieman</a:t>
            </a:r>
          </a:p>
          <a:p>
            <a:r>
              <a:rPr lang="en-US" dirty="0" err="1" smtClean="0"/>
              <a:t>Diëtist</a:t>
            </a:r>
            <a:r>
              <a:rPr lang="en-US" dirty="0" smtClean="0"/>
              <a:t> en </a:t>
            </a:r>
            <a:r>
              <a:rPr lang="en-US" dirty="0" err="1" smtClean="0"/>
              <a:t>leefstijlcoach</a:t>
            </a:r>
            <a:r>
              <a:rPr lang="en-US" dirty="0" smtClean="0"/>
              <a:t> </a:t>
            </a:r>
            <a:r>
              <a:rPr lang="en-US" dirty="0" err="1" smtClean="0"/>
              <a:t>bij</a:t>
            </a:r>
            <a:r>
              <a:rPr lang="en-US" dirty="0" smtClean="0"/>
              <a:t> </a:t>
            </a:r>
            <a:r>
              <a:rPr lang="en-US" dirty="0" err="1" smtClean="0"/>
              <a:t>Esd</a:t>
            </a:r>
            <a:r>
              <a:rPr lang="nl-NL" dirty="0" err="1" smtClean="0"/>
              <a:t>égé-Reigersdaal</a:t>
            </a:r>
            <a:endParaRPr lang="nl-NL" dirty="0"/>
          </a:p>
        </p:txBody>
      </p:sp>
      <p:pic>
        <p:nvPicPr>
          <p:cNvPr id="4" name="Afbeelding 3"/>
          <p:cNvPicPr>
            <a:picLocks noChangeAspect="1"/>
          </p:cNvPicPr>
          <p:nvPr/>
        </p:nvPicPr>
        <p:blipFill>
          <a:blip r:embed="rId2"/>
          <a:stretch>
            <a:fillRect/>
          </a:stretch>
        </p:blipFill>
        <p:spPr>
          <a:xfrm>
            <a:off x="5508104" y="3356992"/>
            <a:ext cx="2903984" cy="2903984"/>
          </a:xfrm>
          <a:prstGeom prst="rect">
            <a:avLst/>
          </a:prstGeom>
        </p:spPr>
      </p:pic>
    </p:spTree>
    <p:extLst>
      <p:ext uri="{BB962C8B-B14F-4D97-AF65-F5344CB8AC3E}">
        <p14:creationId xmlns:p14="http://schemas.microsoft.com/office/powerpoint/2010/main" val="325225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Vocht</a:t>
            </a:r>
            <a:endParaRPr lang="nl-NL" dirty="0"/>
          </a:p>
        </p:txBody>
      </p:sp>
      <p:sp>
        <p:nvSpPr>
          <p:cNvPr id="3" name="Tijdelijke aanduiding voor inhoud 2"/>
          <p:cNvSpPr>
            <a:spLocks noGrp="1"/>
          </p:cNvSpPr>
          <p:nvPr>
            <p:ph idx="1"/>
          </p:nvPr>
        </p:nvSpPr>
        <p:spPr>
          <a:xfrm>
            <a:off x="683568" y="2348880"/>
            <a:ext cx="6777317" cy="3508977"/>
          </a:xfrm>
        </p:spPr>
        <p:txBody>
          <a:bodyPr>
            <a:normAutofit lnSpcReduction="10000"/>
          </a:bodyPr>
          <a:lstStyle/>
          <a:p>
            <a:r>
              <a:rPr lang="nl-NL" dirty="0" smtClean="0"/>
              <a:t>Hoeveel vocht verlies je tijdens het sporten? Weeg jezelf voor en na het sporten: 1,5x aanvullen.</a:t>
            </a:r>
          </a:p>
          <a:p>
            <a:r>
              <a:rPr lang="nl-NL" dirty="0" smtClean="0"/>
              <a:t>Dus 1kg minder = 1,5 liter vocht ná het sporten. Neem suikervrije drank zoals thee, water of koffie. </a:t>
            </a:r>
          </a:p>
          <a:p>
            <a:pPr marL="365760" lvl="1" indent="0" algn="ctr">
              <a:buNone/>
            </a:pPr>
            <a:endParaRPr lang="nl-NL" sz="3500" b="1" dirty="0" smtClean="0"/>
          </a:p>
          <a:p>
            <a:pPr marL="365760" lvl="1" indent="0" algn="ctr">
              <a:buNone/>
            </a:pPr>
            <a:r>
              <a:rPr lang="nl-NL" sz="3500" b="1" dirty="0" smtClean="0"/>
              <a:t>Meten = Weten</a:t>
            </a:r>
          </a:p>
        </p:txBody>
      </p:sp>
      <p:pic>
        <p:nvPicPr>
          <p:cNvPr id="14338" name="Picture 2" descr="Afbeeldingsresultaat voor drinken tijdens fietse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742" y="4509120"/>
            <a:ext cx="2537947" cy="194691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524183" y="187121"/>
            <a:ext cx="3280210" cy="369332"/>
          </a:xfrm>
          <a:prstGeom prst="rect">
            <a:avLst/>
          </a:prstGeom>
          <a:noFill/>
        </p:spPr>
        <p:txBody>
          <a:bodyPr wrap="square" rtlCol="0">
            <a:spAutoFit/>
          </a:bodyPr>
          <a:lstStyle/>
          <a:p>
            <a:r>
              <a:rPr lang="nl-NL" dirty="0" smtClean="0">
                <a:solidFill>
                  <a:schemeClr val="bg1"/>
                </a:solidFill>
              </a:rPr>
              <a:t>Na het fietsen</a:t>
            </a:r>
            <a:endParaRPr lang="nl-NL" dirty="0">
              <a:solidFill>
                <a:schemeClr val="bg1"/>
              </a:solidFill>
            </a:endParaRPr>
          </a:p>
        </p:txBody>
      </p:sp>
    </p:spTree>
    <p:extLst>
      <p:ext uri="{BB962C8B-B14F-4D97-AF65-F5344CB8AC3E}">
        <p14:creationId xmlns:p14="http://schemas.microsoft.com/office/powerpoint/2010/main" val="2668193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2" y="1180652"/>
            <a:ext cx="7024744" cy="1143000"/>
          </a:xfrm>
        </p:spPr>
        <p:txBody>
          <a:bodyPr>
            <a:normAutofit fontScale="90000"/>
          </a:bodyPr>
          <a:lstStyle/>
          <a:p>
            <a:r>
              <a:rPr lang="en-US" dirty="0" smtClean="0"/>
              <a:t>Hoe </a:t>
            </a:r>
            <a:r>
              <a:rPr lang="en-US" dirty="0" err="1" smtClean="0"/>
              <a:t>lang</a:t>
            </a:r>
            <a:r>
              <a:rPr lang="en-US" dirty="0" smtClean="0"/>
              <a:t> </a:t>
            </a:r>
            <a:r>
              <a:rPr lang="en-US" dirty="0" err="1" smtClean="0"/>
              <a:t>moet</a:t>
            </a:r>
            <a:r>
              <a:rPr lang="en-US" dirty="0" smtClean="0"/>
              <a:t> je </a:t>
            </a:r>
            <a:r>
              <a:rPr lang="en-US" dirty="0" err="1" smtClean="0"/>
              <a:t>fietsen</a:t>
            </a:r>
            <a:r>
              <a:rPr lang="en-US" dirty="0" smtClean="0"/>
              <a:t> om </a:t>
            </a:r>
            <a:r>
              <a:rPr lang="en-US" dirty="0" err="1" smtClean="0"/>
              <a:t>appeltaart</a:t>
            </a:r>
            <a:r>
              <a:rPr lang="en-US" dirty="0" smtClean="0"/>
              <a:t> met </a:t>
            </a:r>
            <a:r>
              <a:rPr lang="en-US" dirty="0" err="1" smtClean="0"/>
              <a:t>slagroom</a:t>
            </a:r>
            <a:r>
              <a:rPr lang="en-US" dirty="0" smtClean="0"/>
              <a:t> </a:t>
            </a:r>
            <a:r>
              <a:rPr lang="en-US" dirty="0" err="1" smtClean="0"/>
              <a:t>te</a:t>
            </a:r>
            <a:r>
              <a:rPr lang="en-US" dirty="0" smtClean="0"/>
              <a:t> </a:t>
            </a:r>
            <a:r>
              <a:rPr lang="en-US" dirty="0" err="1" smtClean="0"/>
              <a:t>verbranden</a:t>
            </a:r>
            <a:r>
              <a:rPr lang="en-US" dirty="0" smtClean="0"/>
              <a:t>?</a:t>
            </a:r>
            <a:endParaRPr lang="nl-NL" dirty="0"/>
          </a:p>
        </p:txBody>
      </p:sp>
      <p:sp>
        <p:nvSpPr>
          <p:cNvPr id="3" name="Tijdelijke aanduiding voor inhoud 2"/>
          <p:cNvSpPr>
            <a:spLocks noGrp="1"/>
          </p:cNvSpPr>
          <p:nvPr>
            <p:ph idx="1"/>
          </p:nvPr>
        </p:nvSpPr>
        <p:spPr/>
        <p:txBody>
          <a:bodyPr/>
          <a:lstStyle/>
          <a:p>
            <a:r>
              <a:rPr lang="en-US" dirty="0" smtClean="0"/>
              <a:t>Hoe harder je </a:t>
            </a:r>
            <a:r>
              <a:rPr lang="en-US" dirty="0" err="1" smtClean="0"/>
              <a:t>fietst</a:t>
            </a:r>
            <a:r>
              <a:rPr lang="en-US" dirty="0" smtClean="0"/>
              <a:t> hoe </a:t>
            </a:r>
            <a:r>
              <a:rPr lang="en-US" dirty="0" err="1" smtClean="0"/>
              <a:t>meer</a:t>
            </a:r>
            <a:r>
              <a:rPr lang="en-US" dirty="0" smtClean="0"/>
              <a:t> je </a:t>
            </a:r>
            <a:r>
              <a:rPr lang="en-US" dirty="0" err="1" smtClean="0"/>
              <a:t>verbrandt</a:t>
            </a:r>
            <a:r>
              <a:rPr lang="en-US" dirty="0" smtClean="0"/>
              <a:t> </a:t>
            </a:r>
          </a:p>
          <a:p>
            <a:r>
              <a:rPr lang="en-US" dirty="0" smtClean="0"/>
              <a:t>Hoe </a:t>
            </a:r>
            <a:r>
              <a:rPr lang="en-US" dirty="0" err="1" smtClean="0"/>
              <a:t>beter</a:t>
            </a:r>
            <a:r>
              <a:rPr lang="en-US" dirty="0" smtClean="0"/>
              <a:t> </a:t>
            </a:r>
            <a:r>
              <a:rPr lang="en-US" dirty="0" err="1" smtClean="0"/>
              <a:t>getraind</a:t>
            </a:r>
            <a:r>
              <a:rPr lang="en-US" dirty="0" smtClean="0"/>
              <a:t> hoe minder je </a:t>
            </a:r>
            <a:r>
              <a:rPr lang="en-US" dirty="0" err="1" smtClean="0"/>
              <a:t>verbrandt</a:t>
            </a:r>
            <a:r>
              <a:rPr lang="en-US" dirty="0"/>
              <a:t> </a:t>
            </a:r>
            <a:endParaRPr lang="en-US" dirty="0" smtClean="0"/>
          </a:p>
          <a:p>
            <a:r>
              <a:rPr lang="en-US" dirty="0" smtClean="0"/>
              <a:t>Je </a:t>
            </a:r>
            <a:r>
              <a:rPr lang="en-US" dirty="0" err="1" smtClean="0"/>
              <a:t>moet</a:t>
            </a:r>
            <a:r>
              <a:rPr lang="en-US" dirty="0" smtClean="0"/>
              <a:t> </a:t>
            </a:r>
            <a:r>
              <a:rPr lang="en-US" b="1" dirty="0" err="1" smtClean="0"/>
              <a:t>ongeveer</a:t>
            </a:r>
            <a:r>
              <a:rPr lang="en-US" b="1" dirty="0" smtClean="0"/>
              <a:t> 45 </a:t>
            </a:r>
            <a:r>
              <a:rPr lang="en-US" b="1" dirty="0" err="1" smtClean="0"/>
              <a:t>minuten</a:t>
            </a:r>
            <a:r>
              <a:rPr lang="en-US" b="1" dirty="0" smtClean="0"/>
              <a:t> </a:t>
            </a:r>
            <a:r>
              <a:rPr lang="en-US" b="1" dirty="0" err="1" smtClean="0"/>
              <a:t>fietsen</a:t>
            </a:r>
            <a:r>
              <a:rPr lang="en-US" b="1" dirty="0" smtClean="0"/>
              <a:t> </a:t>
            </a:r>
            <a:r>
              <a:rPr lang="en-US" dirty="0" smtClean="0"/>
              <a:t>om </a:t>
            </a:r>
            <a:r>
              <a:rPr lang="en-US" dirty="0" err="1" smtClean="0"/>
              <a:t>een</a:t>
            </a:r>
            <a:r>
              <a:rPr lang="en-US" dirty="0" smtClean="0"/>
              <a:t> </a:t>
            </a:r>
            <a:r>
              <a:rPr lang="en-US" dirty="0" err="1" smtClean="0"/>
              <a:t>puntje</a:t>
            </a:r>
            <a:r>
              <a:rPr lang="en-US" dirty="0" smtClean="0"/>
              <a:t> </a:t>
            </a:r>
            <a:r>
              <a:rPr lang="en-US" dirty="0" err="1" smtClean="0"/>
              <a:t>appeltaart</a:t>
            </a:r>
            <a:r>
              <a:rPr lang="en-US" dirty="0" smtClean="0"/>
              <a:t> met </a:t>
            </a:r>
            <a:r>
              <a:rPr lang="en-US" dirty="0" err="1" smtClean="0"/>
              <a:t>slagroom</a:t>
            </a:r>
            <a:r>
              <a:rPr lang="en-US" dirty="0" smtClean="0"/>
              <a:t> </a:t>
            </a:r>
            <a:r>
              <a:rPr lang="en-US" dirty="0" err="1" smtClean="0"/>
              <a:t>te</a:t>
            </a:r>
            <a:r>
              <a:rPr lang="en-US" dirty="0" smtClean="0"/>
              <a:t> </a:t>
            </a:r>
            <a:r>
              <a:rPr lang="en-US" dirty="0" err="1" smtClean="0"/>
              <a:t>verbranden</a:t>
            </a:r>
            <a:r>
              <a:rPr lang="en-US" dirty="0" smtClean="0"/>
              <a:t>. </a:t>
            </a:r>
          </a:p>
          <a:p>
            <a:pPr marL="68580" indent="0">
              <a:buNone/>
            </a:pPr>
            <a:endParaRPr lang="en-US" dirty="0"/>
          </a:p>
          <a:p>
            <a:pPr marL="68580" indent="0">
              <a:buNone/>
            </a:pPr>
            <a:r>
              <a:rPr lang="en-US" dirty="0" smtClean="0"/>
              <a:t>	Best </a:t>
            </a:r>
            <a:r>
              <a:rPr lang="en-US" dirty="0" err="1" smtClean="0"/>
              <a:t>lang</a:t>
            </a:r>
            <a:r>
              <a:rPr lang="en-US" dirty="0" smtClean="0"/>
              <a:t> </a:t>
            </a:r>
            <a:r>
              <a:rPr lang="en-US" dirty="0" err="1" smtClean="0"/>
              <a:t>dus</a:t>
            </a:r>
            <a:r>
              <a:rPr lang="en-US" dirty="0" smtClean="0"/>
              <a:t>! </a:t>
            </a:r>
          </a:p>
          <a:p>
            <a:endParaRPr lang="nl-NL" dirty="0"/>
          </a:p>
        </p:txBody>
      </p:sp>
      <p:pic>
        <p:nvPicPr>
          <p:cNvPr id="5122" name="Picture 2" descr="Appelpunt met slagroom – Wim Koel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438180"/>
            <a:ext cx="2008746" cy="200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6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gebruikt er iets?</a:t>
            </a:r>
            <a:endParaRPr lang="nl-NL" dirty="0"/>
          </a:p>
        </p:txBody>
      </p:sp>
      <p:sp>
        <p:nvSpPr>
          <p:cNvPr id="3" name="Tijdelijke aanduiding voor inhoud 2"/>
          <p:cNvSpPr>
            <a:spLocks noGrp="1"/>
          </p:cNvSpPr>
          <p:nvPr>
            <p:ph idx="1"/>
          </p:nvPr>
        </p:nvSpPr>
        <p:spPr/>
        <p:txBody>
          <a:bodyPr/>
          <a:lstStyle/>
          <a:p>
            <a:r>
              <a:rPr lang="nl-NL" dirty="0" smtClean="0"/>
              <a:t>Vitamine/ mineralenpreparaat</a:t>
            </a:r>
          </a:p>
          <a:p>
            <a:r>
              <a:rPr lang="nl-NL" dirty="0" smtClean="0"/>
              <a:t>Extra eiwitten</a:t>
            </a:r>
          </a:p>
          <a:p>
            <a:r>
              <a:rPr lang="nl-NL" dirty="0" smtClean="0"/>
              <a:t>Andere sportvoedingssupplementen?</a:t>
            </a:r>
            <a:endParaRPr lang="nl-NL" dirty="0"/>
          </a:p>
        </p:txBody>
      </p:sp>
      <p:pic>
        <p:nvPicPr>
          <p:cNvPr id="8194" name="Picture 2" descr="Gerelateerde afbeeld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717032"/>
            <a:ext cx="69913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5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Samenvatting	</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Zorg dat je altijd een bidon met water mee hebt. </a:t>
            </a:r>
          </a:p>
          <a:p>
            <a:r>
              <a:rPr lang="nl-NL" dirty="0" smtClean="0"/>
              <a:t>Fiets je langer dan 1,5 uur, voeg er dan een bruistablet of poeder aan toe. </a:t>
            </a:r>
          </a:p>
          <a:p>
            <a:r>
              <a:rPr lang="nl-NL" dirty="0" smtClean="0"/>
              <a:t>Als je 2 uur of langer fietst heb je een extra tussendoortje nodig. Elk uur dat je langer fietst een tussendoortje extra meenemen. Dus bij 3 uur fietsen neem je 2 tussendoortjes mee, bij 4 uur fietsen neem je 3 tussendoortjes mee. </a:t>
            </a:r>
          </a:p>
          <a:p>
            <a:r>
              <a:rPr lang="nl-NL" dirty="0" smtClean="0"/>
              <a:t>Elk uur een tussendoortje. </a:t>
            </a:r>
          </a:p>
        </p:txBody>
      </p:sp>
    </p:spTree>
    <p:extLst>
      <p:ext uri="{BB962C8B-B14F-4D97-AF65-F5344CB8AC3E}">
        <p14:creationId xmlns:p14="http://schemas.microsoft.com/office/powerpoint/2010/main" val="410555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ZIJN ER ? NOG VRAGEN - Keep Calm and Posters Generator, Maker For Free -  KeepCalmAndPoster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36712"/>
            <a:ext cx="4490864" cy="523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26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petje op petje a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80726"/>
            <a:ext cx="5821013" cy="525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8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6576" y="1748823"/>
            <a:ext cx="7024744" cy="1143000"/>
          </a:xfrm>
        </p:spPr>
        <p:txBody>
          <a:bodyPr>
            <a:normAutofit fontScale="90000"/>
          </a:bodyPr>
          <a:lstStyle/>
          <a:p>
            <a:r>
              <a:rPr lang="nl-NL" dirty="0" smtClean="0"/>
              <a:t>Als je maximaal 1,5 uur gaat fietsen moet je tijdens het fietsen iets eten omdat je anders tekort energie hebt. </a:t>
            </a:r>
            <a:endParaRPr lang="nl-NL" dirty="0"/>
          </a:p>
        </p:txBody>
      </p:sp>
      <p:sp>
        <p:nvSpPr>
          <p:cNvPr id="3" name="Tijdelijke aanduiding voor inhoud 2"/>
          <p:cNvSpPr>
            <a:spLocks noGrp="1"/>
          </p:cNvSpPr>
          <p:nvPr>
            <p:ph idx="1"/>
          </p:nvPr>
        </p:nvSpPr>
        <p:spPr>
          <a:xfrm>
            <a:off x="1043608" y="2918463"/>
            <a:ext cx="6777317" cy="3508977"/>
          </a:xfrm>
        </p:spPr>
        <p:txBody>
          <a:bodyPr/>
          <a:lstStyle/>
          <a:p>
            <a:r>
              <a:rPr lang="nl-NL" dirty="0" smtClean="0"/>
              <a:t>Waar, petje op</a:t>
            </a:r>
          </a:p>
          <a:p>
            <a:r>
              <a:rPr lang="nl-NL" dirty="0" smtClean="0"/>
              <a:t>Niet waar, petje af</a:t>
            </a:r>
            <a:endParaRPr lang="nl-NL" dirty="0"/>
          </a:p>
        </p:txBody>
      </p:sp>
      <p:pic>
        <p:nvPicPr>
          <p:cNvPr id="1026" name="Picture 2" descr="Afbeeldingsresultaat voor eten op de fie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162580"/>
            <a:ext cx="3490674" cy="229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265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920" y="1967920"/>
            <a:ext cx="7024744" cy="1143000"/>
          </a:xfrm>
        </p:spPr>
        <p:txBody>
          <a:bodyPr>
            <a:normAutofit fontScale="90000"/>
          </a:bodyPr>
          <a:lstStyle/>
          <a:p>
            <a:r>
              <a:rPr lang="nl-NL" dirty="0" smtClean="0"/>
              <a:t>Bij een stop tijdens het fietsen cola en appeltaart met slagroom eten is goed voor je lichaam. </a:t>
            </a:r>
            <a:endParaRPr lang="nl-NL" dirty="0"/>
          </a:p>
        </p:txBody>
      </p:sp>
      <p:sp>
        <p:nvSpPr>
          <p:cNvPr id="3" name="Tijdelijke aanduiding voor inhoud 2"/>
          <p:cNvSpPr>
            <a:spLocks noGrp="1"/>
          </p:cNvSpPr>
          <p:nvPr>
            <p:ph idx="1"/>
          </p:nvPr>
        </p:nvSpPr>
        <p:spPr>
          <a:xfrm>
            <a:off x="1087840" y="3097560"/>
            <a:ext cx="6777317" cy="3508977"/>
          </a:xfrm>
        </p:spPr>
        <p:txBody>
          <a:bodyPr/>
          <a:lstStyle/>
          <a:p>
            <a:r>
              <a:rPr lang="nl-NL" dirty="0" smtClean="0"/>
              <a:t>Waar, petje op</a:t>
            </a:r>
          </a:p>
          <a:p>
            <a:r>
              <a:rPr lang="nl-NL" dirty="0" smtClean="0"/>
              <a:t>Niet waar, petje af</a:t>
            </a:r>
          </a:p>
        </p:txBody>
      </p:sp>
      <p:pic>
        <p:nvPicPr>
          <p:cNvPr id="5122" name="Picture 2" descr="Afbeeldingsresultaat voor hoe lang fietsen om calorieën te verbranden carto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068960"/>
            <a:ext cx="31683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239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9628" y="1340768"/>
            <a:ext cx="7024744" cy="1143000"/>
          </a:xfrm>
        </p:spPr>
        <p:txBody>
          <a:bodyPr>
            <a:normAutofit fontScale="90000"/>
          </a:bodyPr>
          <a:lstStyle/>
          <a:p>
            <a:r>
              <a:rPr lang="nl-NL" dirty="0" smtClean="0"/>
              <a:t>Je kunt beter geen koffie drinken voor het fietsen, dan droog je namelijk uit. </a:t>
            </a:r>
            <a:endParaRPr lang="nl-NL" dirty="0"/>
          </a:p>
        </p:txBody>
      </p:sp>
      <p:sp>
        <p:nvSpPr>
          <p:cNvPr id="3" name="Tijdelijke aanduiding voor inhoud 2"/>
          <p:cNvSpPr>
            <a:spLocks noGrp="1"/>
          </p:cNvSpPr>
          <p:nvPr>
            <p:ph idx="1"/>
          </p:nvPr>
        </p:nvSpPr>
        <p:spPr>
          <a:xfrm>
            <a:off x="1043608" y="2492896"/>
            <a:ext cx="6777317" cy="3508977"/>
          </a:xfrm>
        </p:spPr>
        <p:txBody>
          <a:bodyPr/>
          <a:lstStyle/>
          <a:p>
            <a:r>
              <a:rPr lang="nl-NL" dirty="0" smtClean="0"/>
              <a:t>Waar, petje op</a:t>
            </a:r>
          </a:p>
          <a:p>
            <a:r>
              <a:rPr lang="nl-NL" dirty="0" smtClean="0"/>
              <a:t>Niet waar, petje af</a:t>
            </a:r>
            <a:endParaRPr lang="nl-NL" dirty="0"/>
          </a:p>
        </p:txBody>
      </p:sp>
      <p:pic>
        <p:nvPicPr>
          <p:cNvPr id="4" name="Picture 2" descr="Afbeeldingsresultaat voor koffie voor het sporten">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709" r="9146"/>
          <a:stretch/>
        </p:blipFill>
        <p:spPr bwMode="auto">
          <a:xfrm>
            <a:off x="6228184" y="4725144"/>
            <a:ext cx="2152250" cy="146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82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700808"/>
            <a:ext cx="7024744" cy="1143000"/>
          </a:xfrm>
        </p:spPr>
        <p:txBody>
          <a:bodyPr>
            <a:normAutofit fontScale="90000"/>
          </a:bodyPr>
          <a:lstStyle/>
          <a:p>
            <a:r>
              <a:rPr lang="nl-NL" dirty="0" smtClean="0"/>
              <a:t>Je hebt als je veel sport (minimaal 3 keer per week) altijd extra vitamines en eiwit nodig.</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Waar, petje op</a:t>
            </a:r>
          </a:p>
          <a:p>
            <a:r>
              <a:rPr lang="nl-NL" dirty="0" smtClean="0"/>
              <a:t>Niet waar, petje af</a:t>
            </a:r>
            <a:endParaRPr lang="nl-NL" dirty="0"/>
          </a:p>
        </p:txBody>
      </p:sp>
      <p:pic>
        <p:nvPicPr>
          <p:cNvPr id="3074" name="Picture 2" descr="Afbeeldingsresultaat voor trisport farm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581128"/>
            <a:ext cx="285750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646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196752"/>
            <a:ext cx="7024744" cy="1143000"/>
          </a:xfrm>
        </p:spPr>
        <p:txBody>
          <a:bodyPr>
            <a:normAutofit fontScale="90000"/>
          </a:bodyPr>
          <a:lstStyle/>
          <a:p>
            <a:r>
              <a:rPr lang="nl-NL" dirty="0" smtClean="0"/>
              <a:t>Het is goed voor het lichaam om 2-3uur voor het sporten een maaltijd te eten. </a:t>
            </a:r>
            <a:endParaRPr lang="nl-NL" dirty="0"/>
          </a:p>
        </p:txBody>
      </p:sp>
      <p:sp>
        <p:nvSpPr>
          <p:cNvPr id="3" name="Tijdelijke aanduiding voor inhoud 2"/>
          <p:cNvSpPr>
            <a:spLocks noGrp="1"/>
          </p:cNvSpPr>
          <p:nvPr>
            <p:ph idx="1"/>
          </p:nvPr>
        </p:nvSpPr>
        <p:spPr/>
        <p:txBody>
          <a:bodyPr/>
          <a:lstStyle/>
          <a:p>
            <a:endParaRPr lang="nl-NL" dirty="0"/>
          </a:p>
          <a:p>
            <a:r>
              <a:rPr lang="nl-NL" dirty="0" smtClean="0"/>
              <a:t>Waar, petje op</a:t>
            </a:r>
          </a:p>
          <a:p>
            <a:r>
              <a:rPr lang="nl-NL" dirty="0" smtClean="0"/>
              <a:t>Niet waar, petje af</a:t>
            </a:r>
            <a:endParaRPr lang="nl-NL" dirty="0"/>
          </a:p>
        </p:txBody>
      </p:sp>
      <p:pic>
        <p:nvPicPr>
          <p:cNvPr id="4100" name="Picture 4" descr="Afbeeldingsresultaat voor eten voor het sporte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4796" y="4509120"/>
            <a:ext cx="288092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57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Eiwitten zijn belangrijk om spieren op te bouwen</a:t>
            </a:r>
            <a:endParaRPr lang="nl-NL" dirty="0"/>
          </a:p>
        </p:txBody>
      </p:sp>
      <p:sp>
        <p:nvSpPr>
          <p:cNvPr id="3" name="Tijdelijke aanduiding voor inhoud 2"/>
          <p:cNvSpPr>
            <a:spLocks noGrp="1"/>
          </p:cNvSpPr>
          <p:nvPr>
            <p:ph idx="1"/>
          </p:nvPr>
        </p:nvSpPr>
        <p:spPr/>
        <p:txBody>
          <a:bodyPr/>
          <a:lstStyle/>
          <a:p>
            <a:r>
              <a:rPr lang="nl-NL" dirty="0" smtClean="0"/>
              <a:t>Waar, petje op</a:t>
            </a:r>
          </a:p>
          <a:p>
            <a:r>
              <a:rPr lang="nl-NL" dirty="0" smtClean="0"/>
              <a:t>Niet waar, petje af</a:t>
            </a:r>
            <a:endParaRPr lang="nl-NL" dirty="0"/>
          </a:p>
        </p:txBody>
      </p:sp>
      <p:pic>
        <p:nvPicPr>
          <p:cNvPr id="5122" name="Picture 2" descr="Afbeeldingsresultaat voor pope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764" y="1916832"/>
            <a:ext cx="3510760" cy="458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23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1353</TotalTime>
  <Words>928</Words>
  <Application>Microsoft Office PowerPoint</Application>
  <PresentationFormat>Diavoorstelling (4:3)</PresentationFormat>
  <Paragraphs>103</Paragraphs>
  <Slides>24</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Calibri</vt:lpstr>
      <vt:lpstr>Century Gothic</vt:lpstr>
      <vt:lpstr>Wingdings 2</vt:lpstr>
      <vt:lpstr>Austin</vt:lpstr>
      <vt:lpstr>Voel je TOP </vt:lpstr>
      <vt:lpstr>Voorstellen</vt:lpstr>
      <vt:lpstr>PowerPoint-presentatie</vt:lpstr>
      <vt:lpstr>Als je maximaal 1,5 uur gaat fietsen moet je tijdens het fietsen iets eten omdat je anders tekort energie hebt. </vt:lpstr>
      <vt:lpstr>Bij een stop tijdens het fietsen cola en appeltaart met slagroom eten is goed voor je lichaam. </vt:lpstr>
      <vt:lpstr>Je kunt beter geen koffie drinken voor het fietsen, dan droog je namelijk uit. </vt:lpstr>
      <vt:lpstr>Je hebt als je veel sport (minimaal 3 keer per week) altijd extra vitamines en eiwit nodig.</vt:lpstr>
      <vt:lpstr>Het is goed voor het lichaam om 2-3uur voor het sporten een maaltijd te eten. </vt:lpstr>
      <vt:lpstr>Eiwitten zijn belangrijk om spieren op te bouwen</vt:lpstr>
      <vt:lpstr>Eten voor het fietsen</vt:lpstr>
      <vt:lpstr>Voor het sporten</vt:lpstr>
      <vt:lpstr>Fiets je in de middag of avond?</vt:lpstr>
      <vt:lpstr>Eten tijdens het fietsen</vt:lpstr>
      <vt:lpstr>Tijdens het fietsen</vt:lpstr>
      <vt:lpstr>Drinken tijdens het fietsen</vt:lpstr>
      <vt:lpstr>Je gaat 2 uur fietsen, wat neem je mee?</vt:lpstr>
      <vt:lpstr>Als je langer dan 2 uur gaat fietsen:</vt:lpstr>
      <vt:lpstr>Eten na het fietsen</vt:lpstr>
      <vt:lpstr>Na het fietsen</vt:lpstr>
      <vt:lpstr>Vocht</vt:lpstr>
      <vt:lpstr>Hoe lang moet je fietsen om appeltaart met slagroom te verbranden?</vt:lpstr>
      <vt:lpstr>Wie gebruikt er iets?</vt:lpstr>
      <vt:lpstr>Samenvatting </vt:lpstr>
      <vt:lpstr>PowerPoint-presentatie</vt:lpstr>
    </vt:vector>
  </TitlesOfParts>
  <Company>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en voeding</dc:title>
  <dc:creator>Nieman, Suzan</dc:creator>
  <cp:lastModifiedBy>Nieman, Suzan</cp:lastModifiedBy>
  <cp:revision>59</cp:revision>
  <cp:lastPrinted>2016-12-14T09:40:51Z</cp:lastPrinted>
  <dcterms:created xsi:type="dcterms:W3CDTF">2016-10-27T12:54:25Z</dcterms:created>
  <dcterms:modified xsi:type="dcterms:W3CDTF">2023-02-06T09:23:08Z</dcterms:modified>
</cp:coreProperties>
</file>